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4" r:id="rId2"/>
    <p:sldId id="257" r:id="rId3"/>
    <p:sldId id="266" r:id="rId4"/>
    <p:sldId id="277" r:id="rId5"/>
    <p:sldId id="260" r:id="rId6"/>
    <p:sldId id="270" r:id="rId7"/>
    <p:sldId id="271" r:id="rId8"/>
    <p:sldId id="272" r:id="rId9"/>
    <p:sldId id="261" r:id="rId10"/>
    <p:sldId id="269" r:id="rId11"/>
    <p:sldId id="262" r:id="rId12"/>
    <p:sldId id="278" r:id="rId13"/>
    <p:sldId id="279" r:id="rId14"/>
    <p:sldId id="280" r:id="rId15"/>
    <p:sldId id="281" r:id="rId16"/>
    <p:sldId id="273" r:id="rId17"/>
    <p:sldId id="275" r:id="rId18"/>
    <p:sldId id="274" r:id="rId19"/>
    <p:sldId id="276"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42C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54DD0-533E-4B52-AFB6-058B65147986}" type="datetimeFigureOut">
              <a:rPr lang="en-IN" smtClean="0"/>
              <a:pPr/>
              <a:t>27-10-2021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FE5F1B-007B-4B56-9187-303982A4B995}" type="slidenum">
              <a:rPr lang="en-IN" smtClean="0"/>
              <a:pPr/>
              <a:t>‹#›</a:t>
            </a:fld>
            <a:endParaRPr lang="en-IN"/>
          </a:p>
        </p:txBody>
      </p:sp>
    </p:spTree>
    <p:extLst>
      <p:ext uri="{BB962C8B-B14F-4D97-AF65-F5344CB8AC3E}">
        <p14:creationId xmlns="" xmlns:p14="http://schemas.microsoft.com/office/powerpoint/2010/main" val="274297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FE5F1B-007B-4B56-9187-303982A4B995}" type="slidenum">
              <a:rPr lang="en-IN" smtClean="0"/>
              <a:pPr/>
              <a:t>6</a:t>
            </a:fld>
            <a:endParaRPr lang="en-IN"/>
          </a:p>
        </p:txBody>
      </p:sp>
    </p:spTree>
    <p:extLst>
      <p:ext uri="{BB962C8B-B14F-4D97-AF65-F5344CB8AC3E}">
        <p14:creationId xmlns="" xmlns:p14="http://schemas.microsoft.com/office/powerpoint/2010/main" val="3202122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4.tiff"/><Relationship Id="rId13" Type="http://schemas.openxmlformats.org/officeDocument/2006/relationships/image" Target="../media/image29.tiff"/><Relationship Id="rId18" Type="http://schemas.openxmlformats.org/officeDocument/2006/relationships/image" Target="../media/image34.tiff"/><Relationship Id="rId3" Type="http://schemas.openxmlformats.org/officeDocument/2006/relationships/image" Target="../media/image19.tiff"/><Relationship Id="rId7" Type="http://schemas.openxmlformats.org/officeDocument/2006/relationships/image" Target="../media/image23.tiff"/><Relationship Id="rId12" Type="http://schemas.openxmlformats.org/officeDocument/2006/relationships/image" Target="../media/image28.tiff"/><Relationship Id="rId17" Type="http://schemas.openxmlformats.org/officeDocument/2006/relationships/image" Target="../media/image33.tiff"/><Relationship Id="rId2" Type="http://schemas.openxmlformats.org/officeDocument/2006/relationships/image" Target="../media/image18.png"/><Relationship Id="rId16" Type="http://schemas.openxmlformats.org/officeDocument/2006/relationships/image" Target="../media/image32.tiff"/><Relationship Id="rId1" Type="http://schemas.openxmlformats.org/officeDocument/2006/relationships/slideLayout" Target="../slideLayouts/slideLayout7.xml"/><Relationship Id="rId6" Type="http://schemas.openxmlformats.org/officeDocument/2006/relationships/image" Target="../media/image22.tiff"/><Relationship Id="rId11" Type="http://schemas.openxmlformats.org/officeDocument/2006/relationships/image" Target="../media/image27.tiff"/><Relationship Id="rId5" Type="http://schemas.openxmlformats.org/officeDocument/2006/relationships/image" Target="../media/image21.tiff"/><Relationship Id="rId15" Type="http://schemas.openxmlformats.org/officeDocument/2006/relationships/image" Target="../media/image31.tiff"/><Relationship Id="rId10" Type="http://schemas.openxmlformats.org/officeDocument/2006/relationships/image" Target="../media/image26.tiff"/><Relationship Id="rId4" Type="http://schemas.openxmlformats.org/officeDocument/2006/relationships/image" Target="../media/image20.tiff"/><Relationship Id="rId9" Type="http://schemas.openxmlformats.org/officeDocument/2006/relationships/image" Target="../media/image25.tiff"/><Relationship Id="rId14" Type="http://schemas.openxmlformats.org/officeDocument/2006/relationships/image" Target="../media/image30.tiff"/></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6.tiff"/><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tiff"/><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2C4151-4056-40F0-8EA1-387AFF79B1E7}"/>
              </a:ext>
            </a:extLst>
          </p:cNvPr>
          <p:cNvSpPr>
            <a:spLocks noGrp="1"/>
          </p:cNvSpPr>
          <p:nvPr>
            <p:ph type="title"/>
          </p:nvPr>
        </p:nvSpPr>
        <p:spPr>
          <a:xfrm>
            <a:off x="1874467" y="1091682"/>
            <a:ext cx="9303606" cy="2791407"/>
          </a:xfrm>
        </p:spPr>
        <p:txBody>
          <a:bodyPr>
            <a:noAutofit/>
          </a:bodyPr>
          <a:lstStyle/>
          <a:p>
            <a:r>
              <a:rPr lang="en-US" sz="5400" b="1" dirty="0">
                <a:solidFill>
                  <a:srgbClr val="0070C0"/>
                </a:solidFill>
              </a:rPr>
              <a:t> </a:t>
            </a:r>
            <a:r>
              <a:rPr lang="en-US" sz="5400" b="1" dirty="0" smtClean="0">
                <a:solidFill>
                  <a:srgbClr val="002060"/>
                </a:solidFill>
              </a:rPr>
              <a:t>Enhancing </a:t>
            </a:r>
            <a:r>
              <a:rPr lang="en-US" sz="5400" b="1" dirty="0">
                <a:solidFill>
                  <a:srgbClr val="002060"/>
                </a:solidFill>
              </a:rPr>
              <a:t>Security using</a:t>
            </a:r>
            <a:br>
              <a:rPr lang="en-US" sz="5400" b="1" dirty="0">
                <a:solidFill>
                  <a:srgbClr val="002060"/>
                </a:solidFill>
              </a:rPr>
            </a:br>
            <a:r>
              <a:rPr lang="en-US" sz="5400" b="1" dirty="0">
                <a:solidFill>
                  <a:srgbClr val="002060"/>
                </a:solidFill>
              </a:rPr>
              <a:t> Digital Image Processing</a:t>
            </a:r>
            <a:endParaRPr lang="en-IN" sz="5400" dirty="0">
              <a:solidFill>
                <a:srgbClr val="002060"/>
              </a:solidFill>
            </a:endParaRPr>
          </a:p>
        </p:txBody>
      </p:sp>
      <p:sp>
        <p:nvSpPr>
          <p:cNvPr id="4" name="TextBox 3">
            <a:extLst>
              <a:ext uri="{FF2B5EF4-FFF2-40B4-BE49-F238E27FC236}">
                <a16:creationId xmlns="" xmlns:a16="http://schemas.microsoft.com/office/drawing/2014/main" id="{99AA7353-7F91-4A7A-80B1-47E200B1CFB2}"/>
              </a:ext>
            </a:extLst>
          </p:cNvPr>
          <p:cNvSpPr txBox="1"/>
          <p:nvPr/>
        </p:nvSpPr>
        <p:spPr>
          <a:xfrm>
            <a:off x="5640355" y="2976465"/>
            <a:ext cx="914400" cy="914400"/>
          </a:xfrm>
          <a:prstGeom prst="rect">
            <a:avLst/>
          </a:prstGeom>
          <a:noFill/>
        </p:spPr>
        <p:txBody>
          <a:bodyPr wrap="square" rtlCol="0">
            <a:spAutoFit/>
          </a:bodyPr>
          <a:lstStyle/>
          <a:p>
            <a:endParaRPr lang="en-IN" dirty="0"/>
          </a:p>
        </p:txBody>
      </p:sp>
    </p:spTree>
    <p:extLst>
      <p:ext uri="{BB962C8B-B14F-4D97-AF65-F5344CB8AC3E}">
        <p14:creationId xmlns="" xmlns:p14="http://schemas.microsoft.com/office/powerpoint/2010/main" val="25000865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3C25F6-68DA-4A74-8200-6F15D01CCD96}"/>
              </a:ext>
            </a:extLst>
          </p:cNvPr>
          <p:cNvSpPr>
            <a:spLocks noGrp="1"/>
          </p:cNvSpPr>
          <p:nvPr>
            <p:ph type="title"/>
          </p:nvPr>
        </p:nvSpPr>
        <p:spPr>
          <a:xfrm>
            <a:off x="1791479" y="624110"/>
            <a:ext cx="9713134" cy="840796"/>
          </a:xfrm>
        </p:spPr>
        <p:txBody>
          <a:bodyPr>
            <a:noAutofit/>
          </a:bodyPr>
          <a:lstStyle/>
          <a:p>
            <a:r>
              <a:rPr lang="en-IN" b="1" dirty="0">
                <a:solidFill>
                  <a:srgbClr val="0070C0"/>
                </a:solidFill>
              </a:rPr>
              <a:t>AES ALGORITHM APPROACH</a:t>
            </a:r>
          </a:p>
        </p:txBody>
      </p:sp>
      <p:sp>
        <p:nvSpPr>
          <p:cNvPr id="3" name="Content Placeholder 2">
            <a:extLst>
              <a:ext uri="{FF2B5EF4-FFF2-40B4-BE49-F238E27FC236}">
                <a16:creationId xmlns="" xmlns:a16="http://schemas.microsoft.com/office/drawing/2014/main" id="{40917A5F-416A-4D08-B76F-6E64B5B98F1B}"/>
              </a:ext>
            </a:extLst>
          </p:cNvPr>
          <p:cNvSpPr>
            <a:spLocks noGrp="1"/>
          </p:cNvSpPr>
          <p:nvPr>
            <p:ph idx="1"/>
          </p:nvPr>
        </p:nvSpPr>
        <p:spPr>
          <a:xfrm>
            <a:off x="1474237" y="1642187"/>
            <a:ext cx="10030375" cy="4767943"/>
          </a:xfrm>
        </p:spPr>
        <p:txBody>
          <a:bodyPr/>
          <a:lstStyle/>
          <a:p>
            <a:r>
              <a:rPr lang="en-US" b="1" dirty="0">
                <a:solidFill>
                  <a:schemeClr val="tx1"/>
                </a:solidFill>
              </a:rPr>
              <a:t>Image encryption and decryption was implemented using the AES algorithm.</a:t>
            </a:r>
          </a:p>
          <a:p>
            <a:r>
              <a:rPr lang="en-US" b="1" dirty="0">
                <a:solidFill>
                  <a:schemeClr val="tx1"/>
                </a:solidFill>
              </a:rPr>
              <a:t> Firstly, the given image was resized to a known size (480 x 480). Then the image was divided into Nx16 blocks. </a:t>
            </a:r>
          </a:p>
          <a:p>
            <a:r>
              <a:rPr lang="en-US" b="1" dirty="0">
                <a:solidFill>
                  <a:schemeClr val="tx1"/>
                </a:solidFill>
              </a:rPr>
              <a:t>The sender and receiver use a key of 128 bits. This key must be shared between the sender and the receiver in a secure manner. </a:t>
            </a:r>
          </a:p>
          <a:p>
            <a:r>
              <a:rPr lang="en-US" b="1" dirty="0">
                <a:solidFill>
                  <a:schemeClr val="tx1"/>
                </a:solidFill>
              </a:rPr>
              <a:t>The key can be imagined as blocks x[0],x[1]...x[15], where each block is 8 bits long. [4] </a:t>
            </a:r>
          </a:p>
          <a:p>
            <a:r>
              <a:rPr lang="en-US" b="1" dirty="0">
                <a:solidFill>
                  <a:schemeClr val="tx1"/>
                </a:solidFill>
              </a:rPr>
              <a:t>The AES algorithm uses a round function that is composed of four different byte related transformations:</a:t>
            </a:r>
          </a:p>
          <a:p>
            <a:pPr lvl="2" algn="just">
              <a:buFont typeface="Wingdings" panose="05000000000000000000" pitchFamily="2" charset="2"/>
              <a:buChar char="§"/>
            </a:pPr>
            <a:r>
              <a:rPr lang="en-IN" sz="1800" dirty="0">
                <a:solidFill>
                  <a:schemeClr val="tx1"/>
                </a:solidFill>
              </a:rPr>
              <a:t> </a:t>
            </a:r>
            <a:r>
              <a:rPr lang="en-IN" sz="1800" b="1" dirty="0">
                <a:solidFill>
                  <a:schemeClr val="tx1"/>
                </a:solidFill>
              </a:rPr>
              <a:t>SubBytes step</a:t>
            </a:r>
            <a:endParaRPr lang="en-US" sz="1800" b="1" dirty="0">
              <a:solidFill>
                <a:schemeClr val="tx1"/>
              </a:solidFill>
            </a:endParaRPr>
          </a:p>
          <a:p>
            <a:pPr lvl="2" algn="just">
              <a:buFont typeface="Wingdings" panose="05000000000000000000" pitchFamily="2" charset="2"/>
              <a:buChar char="§"/>
            </a:pPr>
            <a:r>
              <a:rPr lang="en-IN" sz="1800" b="1" dirty="0">
                <a:solidFill>
                  <a:schemeClr val="tx1"/>
                </a:solidFill>
              </a:rPr>
              <a:t> Shift Rows step</a:t>
            </a:r>
            <a:endParaRPr lang="en-US" sz="1800" b="1" dirty="0">
              <a:solidFill>
                <a:schemeClr val="tx1"/>
              </a:solidFill>
            </a:endParaRPr>
          </a:p>
          <a:p>
            <a:pPr lvl="2" algn="just">
              <a:buFont typeface="Wingdings" panose="05000000000000000000" pitchFamily="2" charset="2"/>
              <a:buChar char="§"/>
            </a:pPr>
            <a:r>
              <a:rPr lang="en-IN" sz="1800" b="1" dirty="0">
                <a:solidFill>
                  <a:schemeClr val="tx1"/>
                </a:solidFill>
              </a:rPr>
              <a:t> Mix Columns step</a:t>
            </a:r>
            <a:endParaRPr lang="en-US" sz="1800" b="1" dirty="0">
              <a:solidFill>
                <a:schemeClr val="tx1"/>
              </a:solidFill>
            </a:endParaRPr>
          </a:p>
          <a:p>
            <a:pPr lvl="2" algn="just">
              <a:buFont typeface="Wingdings" panose="05000000000000000000" pitchFamily="2" charset="2"/>
              <a:buChar char="§"/>
            </a:pPr>
            <a:r>
              <a:rPr lang="en-IN" sz="1800" b="1" dirty="0">
                <a:solidFill>
                  <a:schemeClr val="tx1"/>
                </a:solidFill>
              </a:rPr>
              <a:t> Add Round Key step</a:t>
            </a:r>
            <a:endParaRPr lang="en-US" sz="1800" b="1" dirty="0">
              <a:solidFill>
                <a:schemeClr val="tx1"/>
              </a:solidFill>
            </a:endParaRPr>
          </a:p>
          <a:p>
            <a:endParaRPr lang="en-IN" dirty="0"/>
          </a:p>
        </p:txBody>
      </p:sp>
      <p:pic>
        <p:nvPicPr>
          <p:cNvPr id="5" name="Picture 4">
            <a:extLst>
              <a:ext uri="{FF2B5EF4-FFF2-40B4-BE49-F238E27FC236}">
                <a16:creationId xmlns="" xmlns:a16="http://schemas.microsoft.com/office/drawing/2014/main" id="{04692D1E-E9B4-40F1-94F3-88D7A915939C}"/>
              </a:ext>
            </a:extLst>
          </p:cNvPr>
          <p:cNvPicPr>
            <a:picLocks noChangeAspect="1"/>
          </p:cNvPicPr>
          <p:nvPr/>
        </p:nvPicPr>
        <p:blipFill rotWithShape="1">
          <a:blip r:embed="rId2"/>
          <a:srcRect l="25421" t="24898" r="49681" b="51021"/>
          <a:stretch/>
        </p:blipFill>
        <p:spPr>
          <a:xfrm>
            <a:off x="4973217" y="3946849"/>
            <a:ext cx="6848670" cy="2463282"/>
          </a:xfrm>
          <a:prstGeom prst="rect">
            <a:avLst/>
          </a:prstGeom>
        </p:spPr>
      </p:pic>
    </p:spTree>
    <p:extLst>
      <p:ext uri="{BB962C8B-B14F-4D97-AF65-F5344CB8AC3E}">
        <p14:creationId xmlns="" xmlns:p14="http://schemas.microsoft.com/office/powerpoint/2010/main" val="625629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68DE5E-1E42-4828-9068-9FDDB3D745E9}"/>
              </a:ext>
            </a:extLst>
          </p:cNvPr>
          <p:cNvSpPr>
            <a:spLocks noGrp="1"/>
          </p:cNvSpPr>
          <p:nvPr>
            <p:ph type="title" idx="4294967295"/>
          </p:nvPr>
        </p:nvSpPr>
        <p:spPr>
          <a:xfrm>
            <a:off x="2328863" y="623888"/>
            <a:ext cx="9863137" cy="962025"/>
          </a:xfrm>
        </p:spPr>
        <p:txBody>
          <a:bodyPr>
            <a:normAutofit/>
          </a:bodyPr>
          <a:lstStyle/>
          <a:p>
            <a:r>
              <a:rPr lang="en-US" b="1" dirty="0">
                <a:solidFill>
                  <a:srgbClr val="0070C0"/>
                </a:solidFill>
              </a:rPr>
              <a:t>STEPS INCLUDED IN IMAGE </a:t>
            </a:r>
            <a:r>
              <a:rPr lang="en-US" b="1" dirty="0" smtClean="0">
                <a:solidFill>
                  <a:srgbClr val="0070C0"/>
                </a:solidFill>
              </a:rPr>
              <a:t>ENHANCING</a:t>
            </a:r>
            <a:endParaRPr lang="en-IN" dirty="0">
              <a:solidFill>
                <a:srgbClr val="0070C0"/>
              </a:solidFill>
            </a:endParaRPr>
          </a:p>
        </p:txBody>
      </p:sp>
      <p:pic>
        <p:nvPicPr>
          <p:cNvPr id="1026" name="Picture 2"/>
          <p:cNvPicPr>
            <a:picLocks noChangeAspect="1" noChangeArrowheads="1"/>
          </p:cNvPicPr>
          <p:nvPr/>
        </p:nvPicPr>
        <p:blipFill>
          <a:blip r:embed="rId2"/>
          <a:srcRect/>
          <a:stretch>
            <a:fillRect/>
          </a:stretch>
        </p:blipFill>
        <p:spPr bwMode="auto">
          <a:xfrm>
            <a:off x="1997611" y="1491175"/>
            <a:ext cx="3727939" cy="4740813"/>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7061983" y="1547446"/>
            <a:ext cx="3563742" cy="4670474"/>
          </a:xfrm>
          <a:prstGeom prst="rect">
            <a:avLst/>
          </a:prstGeom>
          <a:noFill/>
          <a:ln w="9525">
            <a:noFill/>
            <a:miter lim="800000"/>
            <a:headEnd/>
            <a:tailEnd/>
          </a:ln>
          <a:effectLst/>
        </p:spPr>
      </p:pic>
    </p:spTree>
    <p:extLst>
      <p:ext uri="{BB962C8B-B14F-4D97-AF65-F5344CB8AC3E}">
        <p14:creationId xmlns="" xmlns:p14="http://schemas.microsoft.com/office/powerpoint/2010/main" val="160603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2924" y="168812"/>
            <a:ext cx="8911687" cy="1736188"/>
          </a:xfrm>
        </p:spPr>
        <p:txBody>
          <a:bodyPr/>
          <a:lstStyle/>
          <a:p>
            <a:r>
              <a:rPr lang="en-US" b="1" dirty="0"/>
              <a:t>             </a:t>
            </a:r>
            <a:r>
              <a:rPr lang="en-US" b="1" dirty="0">
                <a:solidFill>
                  <a:srgbClr val="0070C0"/>
                </a:solidFill>
              </a:rPr>
              <a:t>WORK </a:t>
            </a:r>
            <a:r>
              <a:rPr lang="en-US" b="1" dirty="0" smtClean="0">
                <a:solidFill>
                  <a:srgbClr val="0070C0"/>
                </a:solidFill>
              </a:rPr>
              <a:t>FLOW</a:t>
            </a:r>
            <a:endParaRPr lang="en-IN" b="1" dirty="0">
              <a:solidFill>
                <a:srgbClr val="0070C0"/>
              </a:solidFill>
            </a:endParaRPr>
          </a:p>
        </p:txBody>
      </p:sp>
      <p:pic>
        <p:nvPicPr>
          <p:cNvPr id="1026" name="Picture 2"/>
          <p:cNvPicPr>
            <a:picLocks noChangeAspect="1" noChangeArrowheads="1"/>
          </p:cNvPicPr>
          <p:nvPr/>
        </p:nvPicPr>
        <p:blipFill>
          <a:blip r:embed="rId2"/>
          <a:srcRect/>
          <a:stretch>
            <a:fillRect/>
          </a:stretch>
        </p:blipFill>
        <p:spPr bwMode="auto">
          <a:xfrm>
            <a:off x="773723" y="1322363"/>
            <a:ext cx="4923692" cy="970671"/>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595695" y="1364566"/>
            <a:ext cx="4967947" cy="879377"/>
          </a:xfrm>
          <a:prstGeom prst="rect">
            <a:avLst/>
          </a:prstGeom>
          <a:noFill/>
          <a:ln w="9525">
            <a:noFill/>
            <a:miter lim="800000"/>
            <a:headEnd/>
            <a:tailEnd/>
          </a:ln>
          <a:effectLst/>
        </p:spPr>
      </p:pic>
      <p:grpSp>
        <p:nvGrpSpPr>
          <p:cNvPr id="1029" name="Group 5"/>
          <p:cNvGrpSpPr>
            <a:grpSpLocks/>
          </p:cNvGrpSpPr>
          <p:nvPr/>
        </p:nvGrpSpPr>
        <p:grpSpPr bwMode="auto">
          <a:xfrm>
            <a:off x="998807" y="3094893"/>
            <a:ext cx="4923692" cy="2699418"/>
            <a:chOff x="937" y="-2029"/>
            <a:chExt cx="4868" cy="2000"/>
          </a:xfrm>
        </p:grpSpPr>
        <p:sp>
          <p:nvSpPr>
            <p:cNvPr id="1030" name="Freeform 6"/>
            <p:cNvSpPr>
              <a:spLocks/>
            </p:cNvSpPr>
            <p:nvPr/>
          </p:nvSpPr>
          <p:spPr bwMode="auto">
            <a:xfrm>
              <a:off x="3457" y="-1043"/>
              <a:ext cx="248" cy="66"/>
            </a:xfrm>
            <a:custGeom>
              <a:avLst/>
              <a:gdLst/>
              <a:ahLst/>
              <a:cxnLst>
                <a:cxn ang="0">
                  <a:pos x="215" y="0"/>
                </a:cxn>
                <a:cxn ang="0">
                  <a:pos x="215" y="17"/>
                </a:cxn>
                <a:cxn ang="0">
                  <a:pos x="0" y="17"/>
                </a:cxn>
                <a:cxn ang="0">
                  <a:pos x="0" y="50"/>
                </a:cxn>
                <a:cxn ang="0">
                  <a:pos x="215" y="50"/>
                </a:cxn>
                <a:cxn ang="0">
                  <a:pos x="215" y="66"/>
                </a:cxn>
                <a:cxn ang="0">
                  <a:pos x="248" y="33"/>
                </a:cxn>
                <a:cxn ang="0">
                  <a:pos x="215" y="0"/>
                </a:cxn>
              </a:cxnLst>
              <a:rect l="0" t="0" r="r" b="b"/>
              <a:pathLst>
                <a:path w="248" h="66">
                  <a:moveTo>
                    <a:pt x="215" y="0"/>
                  </a:moveTo>
                  <a:lnTo>
                    <a:pt x="215" y="17"/>
                  </a:lnTo>
                  <a:lnTo>
                    <a:pt x="0" y="17"/>
                  </a:lnTo>
                  <a:lnTo>
                    <a:pt x="0" y="50"/>
                  </a:lnTo>
                  <a:lnTo>
                    <a:pt x="215" y="50"/>
                  </a:lnTo>
                  <a:lnTo>
                    <a:pt x="215" y="66"/>
                  </a:lnTo>
                  <a:lnTo>
                    <a:pt x="248" y="33"/>
                  </a:lnTo>
                  <a:lnTo>
                    <a:pt x="215"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1" name="Freeform 7"/>
            <p:cNvSpPr>
              <a:spLocks/>
            </p:cNvSpPr>
            <p:nvPr/>
          </p:nvSpPr>
          <p:spPr bwMode="auto">
            <a:xfrm>
              <a:off x="3457" y="-1139"/>
              <a:ext cx="229" cy="162"/>
            </a:xfrm>
            <a:custGeom>
              <a:avLst/>
              <a:gdLst/>
              <a:ahLst/>
              <a:cxnLst>
                <a:cxn ang="0">
                  <a:pos x="0" y="17"/>
                </a:cxn>
                <a:cxn ang="0">
                  <a:pos x="215" y="17"/>
                </a:cxn>
                <a:cxn ang="0">
                  <a:pos x="215" y="0"/>
                </a:cxn>
                <a:cxn ang="0">
                  <a:pos x="248" y="33"/>
                </a:cxn>
                <a:cxn ang="0">
                  <a:pos x="215" y="66"/>
                </a:cxn>
                <a:cxn ang="0">
                  <a:pos x="215" y="50"/>
                </a:cxn>
                <a:cxn ang="0">
                  <a:pos x="0" y="50"/>
                </a:cxn>
                <a:cxn ang="0">
                  <a:pos x="0" y="17"/>
                </a:cxn>
              </a:cxnLst>
              <a:rect l="0" t="0" r="r" b="b"/>
              <a:pathLst>
                <a:path w="248" h="66">
                  <a:moveTo>
                    <a:pt x="0" y="17"/>
                  </a:moveTo>
                  <a:lnTo>
                    <a:pt x="215" y="17"/>
                  </a:lnTo>
                  <a:lnTo>
                    <a:pt x="215" y="0"/>
                  </a:lnTo>
                  <a:lnTo>
                    <a:pt x="248" y="33"/>
                  </a:lnTo>
                  <a:lnTo>
                    <a:pt x="215" y="66"/>
                  </a:lnTo>
                  <a:lnTo>
                    <a:pt x="215" y="50"/>
                  </a:lnTo>
                  <a:lnTo>
                    <a:pt x="0" y="50"/>
                  </a:lnTo>
                  <a:lnTo>
                    <a:pt x="0" y="17"/>
                  </a:lnTo>
                  <a:close/>
                </a:path>
              </a:pathLst>
            </a:custGeom>
            <a:noFill/>
            <a:ln w="12700">
              <a:solidFill>
                <a:srgbClr val="41709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pic>
          <p:nvPicPr>
            <p:cNvPr id="1032" name="Picture 8"/>
            <p:cNvPicPr>
              <a:picLocks noChangeAspect="1" noChangeArrowheads="1"/>
            </p:cNvPicPr>
            <p:nvPr/>
          </p:nvPicPr>
          <p:blipFill>
            <a:blip r:embed="rId4"/>
            <a:srcRect/>
            <a:stretch>
              <a:fillRect/>
            </a:stretch>
          </p:blipFill>
          <p:spPr bwMode="auto">
            <a:xfrm>
              <a:off x="937" y="-2029"/>
              <a:ext cx="2518" cy="1499"/>
            </a:xfrm>
            <a:prstGeom prst="rect">
              <a:avLst/>
            </a:prstGeom>
            <a:noFill/>
            <a:ln w="9525">
              <a:noFill/>
              <a:miter lim="800000"/>
              <a:headEnd/>
              <a:tailEnd/>
            </a:ln>
          </p:spPr>
        </p:pic>
        <p:pic>
          <p:nvPicPr>
            <p:cNvPr id="1033" name="Picture 9"/>
            <p:cNvPicPr>
              <a:picLocks noChangeAspect="1" noChangeArrowheads="1"/>
            </p:cNvPicPr>
            <p:nvPr/>
          </p:nvPicPr>
          <p:blipFill>
            <a:blip r:embed="rId5"/>
            <a:srcRect/>
            <a:stretch>
              <a:fillRect/>
            </a:stretch>
          </p:blipFill>
          <p:spPr bwMode="auto">
            <a:xfrm>
              <a:off x="3714" y="-2029"/>
              <a:ext cx="2091" cy="1977"/>
            </a:xfrm>
            <a:prstGeom prst="rect">
              <a:avLst/>
            </a:prstGeom>
            <a:noFill/>
            <a:ln w="9525">
              <a:noFill/>
              <a:miter lim="800000"/>
              <a:headEnd/>
              <a:tailEnd/>
            </a:ln>
          </p:spPr>
        </p:pic>
        <p:sp>
          <p:nvSpPr>
            <p:cNvPr id="1035" name="Text Box 11"/>
            <p:cNvSpPr txBox="1">
              <a:spLocks noChangeArrowheads="1"/>
            </p:cNvSpPr>
            <p:nvPr/>
          </p:nvSpPr>
          <p:spPr bwMode="auto">
            <a:xfrm>
              <a:off x="1472" y="-294"/>
              <a:ext cx="1667" cy="2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71000"/>
                </a:lnSpc>
                <a:spcBef>
                  <a:spcPct val="0"/>
                </a:spcBef>
                <a:spcAft>
                  <a:spcPts val="1000"/>
                </a:spcAft>
                <a:buClrTx/>
                <a:buSzTx/>
                <a:buFontTx/>
                <a:buNone/>
                <a:tabLst/>
              </a:pPr>
              <a:r>
                <a:rPr kumimoji="0" lang="en-US" b="1" i="0" u="none" strike="noStrike" cap="none" normalizeH="0" baseline="0" dirty="0">
                  <a:ln>
                    <a:noFill/>
                  </a:ln>
                  <a:effectLst/>
                  <a:latin typeface="Calibri" pitchFamily="34" charset="0"/>
                  <a:cs typeface="Arial" pitchFamily="34" charset="0"/>
                </a:rPr>
                <a:t>Secret image</a:t>
              </a:r>
              <a:endParaRPr kumimoji="0" lang="en-US" sz="1200" b="1" i="0" u="none" strike="noStrike" cap="none" normalizeH="0" baseline="0" dirty="0">
                <a:ln>
                  <a:noFill/>
                </a:ln>
                <a:effectLst/>
                <a:latin typeface="Arial" pitchFamily="34" charset="0"/>
                <a:cs typeface="Arial" pitchFamily="34" charset="0"/>
              </a:endParaRPr>
            </a:p>
          </p:txBody>
        </p:sp>
      </p:grpSp>
      <p:sp>
        <p:nvSpPr>
          <p:cNvPr id="14" name="TextBox 13"/>
          <p:cNvSpPr txBox="1"/>
          <p:nvPr/>
        </p:nvSpPr>
        <p:spPr>
          <a:xfrm>
            <a:off x="3995225" y="5992837"/>
            <a:ext cx="2110153" cy="646331"/>
          </a:xfrm>
          <a:prstGeom prst="rect">
            <a:avLst/>
          </a:prstGeom>
          <a:noFill/>
        </p:spPr>
        <p:txBody>
          <a:bodyPr wrap="square" rtlCol="0">
            <a:spAutoFit/>
          </a:bodyPr>
          <a:lstStyle/>
          <a:p>
            <a:r>
              <a:rPr lang="en-US" b="1" dirty="0">
                <a:latin typeface="Calibri" pitchFamily="34" charset="0"/>
                <a:cs typeface="Calibri" pitchFamily="34" charset="0"/>
              </a:rPr>
              <a:t>Encrypted secret image</a:t>
            </a:r>
            <a:endParaRPr lang="en-IN" b="1" dirty="0">
              <a:latin typeface="Calibri" pitchFamily="34" charset="0"/>
              <a:cs typeface="Calibri" pitchFamily="34" charset="0"/>
            </a:endParaRPr>
          </a:p>
        </p:txBody>
      </p:sp>
      <p:grpSp>
        <p:nvGrpSpPr>
          <p:cNvPr id="1036" name="Group 12"/>
          <p:cNvGrpSpPr>
            <a:grpSpLocks/>
          </p:cNvGrpSpPr>
          <p:nvPr/>
        </p:nvGrpSpPr>
        <p:grpSpPr bwMode="auto">
          <a:xfrm>
            <a:off x="7188591" y="3165231"/>
            <a:ext cx="4754880" cy="1327908"/>
            <a:chOff x="6404" y="142"/>
            <a:chExt cx="5040" cy="1681"/>
          </a:xfrm>
        </p:grpSpPr>
        <p:sp>
          <p:nvSpPr>
            <p:cNvPr id="1037" name="Freeform 13"/>
            <p:cNvSpPr>
              <a:spLocks/>
            </p:cNvSpPr>
            <p:nvPr/>
          </p:nvSpPr>
          <p:spPr bwMode="auto">
            <a:xfrm>
              <a:off x="10080" y="953"/>
              <a:ext cx="138" cy="55"/>
            </a:xfrm>
            <a:custGeom>
              <a:avLst/>
              <a:gdLst/>
              <a:ahLst/>
              <a:cxnLst>
                <a:cxn ang="0">
                  <a:pos x="110" y="0"/>
                </a:cxn>
                <a:cxn ang="0">
                  <a:pos x="110" y="14"/>
                </a:cxn>
                <a:cxn ang="0">
                  <a:pos x="0" y="14"/>
                </a:cxn>
                <a:cxn ang="0">
                  <a:pos x="0" y="41"/>
                </a:cxn>
                <a:cxn ang="0">
                  <a:pos x="110" y="41"/>
                </a:cxn>
                <a:cxn ang="0">
                  <a:pos x="110" y="55"/>
                </a:cxn>
                <a:cxn ang="0">
                  <a:pos x="138" y="28"/>
                </a:cxn>
                <a:cxn ang="0">
                  <a:pos x="110" y="0"/>
                </a:cxn>
              </a:cxnLst>
              <a:rect l="0" t="0" r="r" b="b"/>
              <a:pathLst>
                <a:path w="138" h="55">
                  <a:moveTo>
                    <a:pt x="110" y="0"/>
                  </a:moveTo>
                  <a:lnTo>
                    <a:pt x="110" y="14"/>
                  </a:lnTo>
                  <a:lnTo>
                    <a:pt x="0" y="14"/>
                  </a:lnTo>
                  <a:lnTo>
                    <a:pt x="0" y="41"/>
                  </a:lnTo>
                  <a:lnTo>
                    <a:pt x="110" y="41"/>
                  </a:lnTo>
                  <a:lnTo>
                    <a:pt x="110" y="55"/>
                  </a:lnTo>
                  <a:lnTo>
                    <a:pt x="138" y="28"/>
                  </a:lnTo>
                  <a:lnTo>
                    <a:pt x="110"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8" name="Freeform 14"/>
            <p:cNvSpPr>
              <a:spLocks/>
            </p:cNvSpPr>
            <p:nvPr/>
          </p:nvSpPr>
          <p:spPr bwMode="auto">
            <a:xfrm>
              <a:off x="9595" y="943"/>
              <a:ext cx="623" cy="214"/>
            </a:xfrm>
            <a:custGeom>
              <a:avLst/>
              <a:gdLst/>
              <a:ahLst/>
              <a:cxnLst>
                <a:cxn ang="0">
                  <a:pos x="0" y="14"/>
                </a:cxn>
                <a:cxn ang="0">
                  <a:pos x="110" y="14"/>
                </a:cxn>
                <a:cxn ang="0">
                  <a:pos x="110" y="0"/>
                </a:cxn>
                <a:cxn ang="0">
                  <a:pos x="138" y="28"/>
                </a:cxn>
                <a:cxn ang="0">
                  <a:pos x="110" y="55"/>
                </a:cxn>
                <a:cxn ang="0">
                  <a:pos x="110" y="41"/>
                </a:cxn>
                <a:cxn ang="0">
                  <a:pos x="0" y="41"/>
                </a:cxn>
                <a:cxn ang="0">
                  <a:pos x="0" y="14"/>
                </a:cxn>
              </a:cxnLst>
              <a:rect l="0" t="0" r="r" b="b"/>
              <a:pathLst>
                <a:path w="138" h="55">
                  <a:moveTo>
                    <a:pt x="0" y="14"/>
                  </a:moveTo>
                  <a:lnTo>
                    <a:pt x="110" y="14"/>
                  </a:lnTo>
                  <a:lnTo>
                    <a:pt x="110" y="0"/>
                  </a:lnTo>
                  <a:lnTo>
                    <a:pt x="138" y="28"/>
                  </a:lnTo>
                  <a:lnTo>
                    <a:pt x="110" y="55"/>
                  </a:lnTo>
                  <a:lnTo>
                    <a:pt x="110" y="41"/>
                  </a:lnTo>
                  <a:lnTo>
                    <a:pt x="0" y="41"/>
                  </a:lnTo>
                  <a:lnTo>
                    <a:pt x="0" y="14"/>
                  </a:lnTo>
                  <a:close/>
                </a:path>
              </a:pathLst>
            </a:custGeom>
            <a:noFill/>
            <a:ln w="12700">
              <a:solidFill>
                <a:srgbClr val="41709C"/>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9" name="Freeform 15"/>
            <p:cNvSpPr>
              <a:spLocks/>
            </p:cNvSpPr>
            <p:nvPr/>
          </p:nvSpPr>
          <p:spPr bwMode="auto">
            <a:xfrm>
              <a:off x="7830" y="806"/>
              <a:ext cx="334" cy="333"/>
            </a:xfrm>
            <a:custGeom>
              <a:avLst/>
              <a:gdLst/>
              <a:ahLst/>
              <a:cxnLst>
                <a:cxn ang="0">
                  <a:pos x="56" y="0"/>
                </a:cxn>
                <a:cxn ang="0">
                  <a:pos x="29" y="0"/>
                </a:cxn>
                <a:cxn ang="0">
                  <a:pos x="29" y="33"/>
                </a:cxn>
                <a:cxn ang="0">
                  <a:pos x="0" y="33"/>
                </a:cxn>
                <a:cxn ang="0">
                  <a:pos x="0" y="60"/>
                </a:cxn>
                <a:cxn ang="0">
                  <a:pos x="29" y="60"/>
                </a:cxn>
                <a:cxn ang="0">
                  <a:pos x="29" y="93"/>
                </a:cxn>
                <a:cxn ang="0">
                  <a:pos x="56" y="93"/>
                </a:cxn>
                <a:cxn ang="0">
                  <a:pos x="56" y="60"/>
                </a:cxn>
                <a:cxn ang="0">
                  <a:pos x="85" y="60"/>
                </a:cxn>
                <a:cxn ang="0">
                  <a:pos x="85" y="33"/>
                </a:cxn>
                <a:cxn ang="0">
                  <a:pos x="56" y="33"/>
                </a:cxn>
                <a:cxn ang="0">
                  <a:pos x="56" y="0"/>
                </a:cxn>
              </a:cxnLst>
              <a:rect l="0" t="0" r="r" b="b"/>
              <a:pathLst>
                <a:path w="86" h="94">
                  <a:moveTo>
                    <a:pt x="56" y="0"/>
                  </a:moveTo>
                  <a:lnTo>
                    <a:pt x="29" y="0"/>
                  </a:lnTo>
                  <a:lnTo>
                    <a:pt x="29" y="33"/>
                  </a:lnTo>
                  <a:lnTo>
                    <a:pt x="0" y="33"/>
                  </a:lnTo>
                  <a:lnTo>
                    <a:pt x="0" y="60"/>
                  </a:lnTo>
                  <a:lnTo>
                    <a:pt x="29" y="60"/>
                  </a:lnTo>
                  <a:lnTo>
                    <a:pt x="29" y="93"/>
                  </a:lnTo>
                  <a:lnTo>
                    <a:pt x="56" y="93"/>
                  </a:lnTo>
                  <a:lnTo>
                    <a:pt x="56" y="60"/>
                  </a:lnTo>
                  <a:lnTo>
                    <a:pt x="85" y="60"/>
                  </a:lnTo>
                  <a:lnTo>
                    <a:pt x="85" y="33"/>
                  </a:lnTo>
                  <a:lnTo>
                    <a:pt x="56" y="33"/>
                  </a:lnTo>
                  <a:lnTo>
                    <a:pt x="56" y="0"/>
                  </a:lnTo>
                  <a:close/>
                </a:path>
              </a:pathLst>
            </a:custGeom>
            <a:solidFill>
              <a:srgbClr val="5B9BD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pic>
          <p:nvPicPr>
            <p:cNvPr id="1041" name="Picture 17"/>
            <p:cNvPicPr>
              <a:picLocks noChangeAspect="1" noChangeArrowheads="1"/>
            </p:cNvPicPr>
            <p:nvPr/>
          </p:nvPicPr>
          <p:blipFill>
            <a:blip r:embed="rId6"/>
            <a:srcRect/>
            <a:stretch>
              <a:fillRect/>
            </a:stretch>
          </p:blipFill>
          <p:spPr bwMode="auto">
            <a:xfrm>
              <a:off x="6404" y="142"/>
              <a:ext cx="1168" cy="1681"/>
            </a:xfrm>
            <a:prstGeom prst="rect">
              <a:avLst/>
            </a:prstGeom>
            <a:noFill/>
            <a:ln w="9525">
              <a:noFill/>
              <a:miter lim="800000"/>
              <a:headEnd/>
              <a:tailEnd/>
            </a:ln>
          </p:spPr>
        </p:pic>
        <p:pic>
          <p:nvPicPr>
            <p:cNvPr id="1043" name="Picture 19"/>
            <p:cNvPicPr>
              <a:picLocks noChangeAspect="1" noChangeArrowheads="1"/>
            </p:cNvPicPr>
            <p:nvPr/>
          </p:nvPicPr>
          <p:blipFill>
            <a:blip r:embed="rId7"/>
            <a:srcRect/>
            <a:stretch>
              <a:fillRect/>
            </a:stretch>
          </p:blipFill>
          <p:spPr bwMode="auto">
            <a:xfrm>
              <a:off x="10276" y="142"/>
              <a:ext cx="1168" cy="1681"/>
            </a:xfrm>
            <a:prstGeom prst="rect">
              <a:avLst/>
            </a:prstGeom>
            <a:noFill/>
            <a:ln w="9525">
              <a:noFill/>
              <a:miter lim="800000"/>
              <a:headEnd/>
              <a:tailEnd/>
            </a:ln>
          </p:spPr>
        </p:pic>
        <p:sp>
          <p:nvSpPr>
            <p:cNvPr id="1044" name="Text Box 20"/>
            <p:cNvSpPr txBox="1">
              <a:spLocks noChangeArrowheads="1"/>
            </p:cNvSpPr>
            <p:nvPr/>
          </p:nvSpPr>
          <p:spPr bwMode="auto">
            <a:xfrm>
              <a:off x="8208" y="854"/>
              <a:ext cx="1715" cy="44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72000"/>
                </a:lnSpc>
                <a:spcBef>
                  <a:spcPct val="0"/>
                </a:spcBef>
                <a:spcAft>
                  <a:spcPts val="1000"/>
                </a:spcAft>
                <a:buClrTx/>
                <a:buSzTx/>
                <a:buFontTx/>
                <a:buNone/>
                <a:tabLst/>
              </a:pPr>
              <a:r>
                <a:rPr kumimoji="0" lang="en-IN" sz="2000" b="1" u="none" strike="noStrike" cap="none" normalizeH="0" baseline="0" dirty="0">
                  <a:ln>
                    <a:noFill/>
                  </a:ln>
                  <a:effectLst/>
                  <a:latin typeface="Calibri" pitchFamily="34" charset="0"/>
                  <a:cs typeface="Calibri" pitchFamily="34" charset="0"/>
                </a:rPr>
                <a:t>Secret Text</a:t>
              </a:r>
              <a:endParaRPr kumimoji="0" lang="en-US" sz="2000" b="1" u="none" strike="noStrike" cap="none" normalizeH="0" baseline="0" dirty="0">
                <a:ln>
                  <a:noFill/>
                </a:ln>
                <a:effectLst/>
                <a:latin typeface="Calibri" pitchFamily="34" charset="0"/>
                <a:cs typeface="Calibri" pitchFamily="34" charset="0"/>
              </a:endParaRPr>
            </a:p>
          </p:txBody>
        </p:sp>
      </p:grpSp>
      <p:sp>
        <p:nvSpPr>
          <p:cNvPr id="24" name="TextBox 23"/>
          <p:cNvSpPr txBox="1"/>
          <p:nvPr/>
        </p:nvSpPr>
        <p:spPr>
          <a:xfrm>
            <a:off x="7329269" y="5514535"/>
            <a:ext cx="4375052" cy="923330"/>
          </a:xfrm>
          <a:prstGeom prst="rect">
            <a:avLst/>
          </a:prstGeom>
          <a:noFill/>
        </p:spPr>
        <p:txBody>
          <a:bodyPr wrap="square" rtlCol="0">
            <a:spAutoFit/>
          </a:bodyPr>
          <a:lstStyle/>
          <a:p>
            <a:r>
              <a:rPr lang="en-US" b="1" dirty="0"/>
              <a:t>*Secret text is </a:t>
            </a:r>
            <a:r>
              <a:rPr lang="en-IN" b="1" dirty="0"/>
              <a:t>My credit card CVV is 482. The PIN of this card is 8632.</a:t>
            </a:r>
          </a:p>
          <a:p>
            <a:endParaRPr lang="en-IN" dirty="0"/>
          </a:p>
        </p:txBody>
      </p:sp>
      <p:sp>
        <p:nvSpPr>
          <p:cNvPr id="25" name="TextBox 24"/>
          <p:cNvSpPr txBox="1"/>
          <p:nvPr/>
        </p:nvSpPr>
        <p:spPr>
          <a:xfrm>
            <a:off x="407962" y="1617785"/>
            <a:ext cx="422031" cy="400110"/>
          </a:xfrm>
          <a:prstGeom prst="rect">
            <a:avLst/>
          </a:prstGeom>
          <a:noFill/>
        </p:spPr>
        <p:txBody>
          <a:bodyPr wrap="square" rtlCol="0">
            <a:spAutoFit/>
          </a:bodyPr>
          <a:lstStyle/>
          <a:p>
            <a:r>
              <a:rPr lang="en-US" sz="2000" b="1" dirty="0"/>
              <a:t>1.</a:t>
            </a:r>
            <a:endParaRPr lang="en-IN" sz="2000" b="1" dirty="0"/>
          </a:p>
        </p:txBody>
      </p:sp>
      <p:sp>
        <p:nvSpPr>
          <p:cNvPr id="26" name="TextBox 25"/>
          <p:cNvSpPr txBox="1"/>
          <p:nvPr/>
        </p:nvSpPr>
        <p:spPr>
          <a:xfrm>
            <a:off x="6189785" y="1744394"/>
            <a:ext cx="407963" cy="369332"/>
          </a:xfrm>
          <a:prstGeom prst="rect">
            <a:avLst/>
          </a:prstGeom>
          <a:noFill/>
        </p:spPr>
        <p:txBody>
          <a:bodyPr wrap="square" rtlCol="0">
            <a:spAutoFit/>
          </a:bodyPr>
          <a:lstStyle/>
          <a:p>
            <a:r>
              <a:rPr lang="en-US" b="1" dirty="0"/>
              <a:t>2.</a:t>
            </a:r>
            <a:endParaRPr lang="en-IN" b="1" dirty="0"/>
          </a:p>
        </p:txBody>
      </p:sp>
      <p:sp>
        <p:nvSpPr>
          <p:cNvPr id="22" name="TextBox 21"/>
          <p:cNvSpPr txBox="1"/>
          <p:nvPr/>
        </p:nvSpPr>
        <p:spPr>
          <a:xfrm>
            <a:off x="1814732" y="745588"/>
            <a:ext cx="2321170" cy="369332"/>
          </a:xfrm>
          <a:prstGeom prst="rect">
            <a:avLst/>
          </a:prstGeom>
          <a:noFill/>
        </p:spPr>
        <p:txBody>
          <a:bodyPr wrap="square" rtlCol="0">
            <a:spAutoFit/>
          </a:bodyPr>
          <a:lstStyle/>
          <a:p>
            <a:r>
              <a:rPr lang="en-US" b="1" dirty="0">
                <a:latin typeface="Arial Black" pitchFamily="34" charset="0"/>
              </a:rPr>
              <a:t>SENDER</a:t>
            </a:r>
            <a:endParaRPr lang="en-IN" b="1" dirty="0">
              <a:latin typeface="Arial Black"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163862" y="820322"/>
            <a:ext cx="6684717" cy="800100"/>
          </a:xfrm>
          <a:prstGeom prst="rect">
            <a:avLst/>
          </a:prstGeom>
          <a:noFill/>
          <a:ln w="9525">
            <a:noFill/>
            <a:miter lim="800000"/>
            <a:headEnd/>
            <a:tailEnd/>
          </a:ln>
          <a:effectLst/>
        </p:spPr>
      </p:pic>
      <p:sp>
        <p:nvSpPr>
          <p:cNvPr id="3" name="TextBox 2"/>
          <p:cNvSpPr txBox="1"/>
          <p:nvPr/>
        </p:nvSpPr>
        <p:spPr>
          <a:xfrm>
            <a:off x="1617785" y="1294228"/>
            <a:ext cx="422030" cy="369332"/>
          </a:xfrm>
          <a:prstGeom prst="rect">
            <a:avLst/>
          </a:prstGeom>
          <a:noFill/>
        </p:spPr>
        <p:txBody>
          <a:bodyPr wrap="square" rtlCol="0">
            <a:spAutoFit/>
          </a:bodyPr>
          <a:lstStyle/>
          <a:p>
            <a:r>
              <a:rPr lang="en-US" b="1" dirty="0"/>
              <a:t>3.</a:t>
            </a:r>
            <a:endParaRPr lang="en-IN" b="1" dirty="0"/>
          </a:p>
        </p:txBody>
      </p:sp>
      <p:sp>
        <p:nvSpPr>
          <p:cNvPr id="2058" name="Rectangle 1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pSp>
        <p:nvGrpSpPr>
          <p:cNvPr id="2051" name="Group 3"/>
          <p:cNvGrpSpPr>
            <a:grpSpLocks/>
          </p:cNvGrpSpPr>
          <p:nvPr/>
        </p:nvGrpSpPr>
        <p:grpSpPr bwMode="auto">
          <a:xfrm>
            <a:off x="2307101" y="2321170"/>
            <a:ext cx="6064373" cy="1941341"/>
            <a:chOff x="0" y="0"/>
            <a:chExt cx="3013" cy="1276"/>
          </a:xfrm>
        </p:grpSpPr>
        <p:sp>
          <p:nvSpPr>
            <p:cNvPr id="2056" name="Freeform 8"/>
            <p:cNvSpPr>
              <a:spLocks/>
            </p:cNvSpPr>
            <p:nvPr/>
          </p:nvSpPr>
          <p:spPr bwMode="auto">
            <a:xfrm>
              <a:off x="2737" y="607"/>
              <a:ext cx="276" cy="77"/>
            </a:xfrm>
            <a:custGeom>
              <a:avLst/>
              <a:gdLst/>
              <a:ahLst/>
              <a:cxnLst>
                <a:cxn ang="0">
                  <a:pos x="0" y="10"/>
                </a:cxn>
                <a:cxn ang="0">
                  <a:pos x="114" y="10"/>
                </a:cxn>
                <a:cxn ang="0">
                  <a:pos x="114" y="0"/>
                </a:cxn>
                <a:cxn ang="0">
                  <a:pos x="136" y="21"/>
                </a:cxn>
                <a:cxn ang="0">
                  <a:pos x="114" y="42"/>
                </a:cxn>
                <a:cxn ang="0">
                  <a:pos x="114" y="32"/>
                </a:cxn>
                <a:cxn ang="0">
                  <a:pos x="0" y="32"/>
                </a:cxn>
                <a:cxn ang="0">
                  <a:pos x="0" y="10"/>
                </a:cxn>
              </a:cxnLst>
              <a:rect l="0" t="0" r="r" b="b"/>
              <a:pathLst>
                <a:path w="136" h="43">
                  <a:moveTo>
                    <a:pt x="0" y="10"/>
                  </a:moveTo>
                  <a:lnTo>
                    <a:pt x="114" y="10"/>
                  </a:lnTo>
                  <a:lnTo>
                    <a:pt x="114" y="0"/>
                  </a:lnTo>
                  <a:lnTo>
                    <a:pt x="136" y="21"/>
                  </a:lnTo>
                  <a:lnTo>
                    <a:pt x="114" y="42"/>
                  </a:lnTo>
                  <a:lnTo>
                    <a:pt x="114" y="32"/>
                  </a:lnTo>
                  <a:lnTo>
                    <a:pt x="0" y="32"/>
                  </a:lnTo>
                  <a:lnTo>
                    <a:pt x="0" y="10"/>
                  </a:lnTo>
                  <a:close/>
                </a:path>
              </a:pathLst>
            </a:custGeom>
            <a:noFill/>
            <a:ln w="12700">
              <a:solidFill>
                <a:srgbClr val="41709C"/>
              </a:solidFill>
              <a:round/>
              <a:headEnd/>
              <a:tailEnd/>
            </a:ln>
          </p:spPr>
          <p:txBody>
            <a:bodyPr vert="horz" wrap="square" lIns="91440" tIns="45720" rIns="91440" bIns="45720" numCol="1" anchor="t" anchorCtr="0" compatLnSpc="1">
              <a:prstTxWarp prst="textNoShape">
                <a:avLst/>
              </a:prstTxWarp>
            </a:bodyPr>
            <a:lstStyle/>
            <a:p>
              <a:endParaRPr lang="en-IN"/>
            </a:p>
          </p:txBody>
        </p:sp>
        <p:pic>
          <p:nvPicPr>
            <p:cNvPr id="2055" name="Picture 7"/>
            <p:cNvPicPr>
              <a:picLocks noChangeAspect="1" noChangeArrowheads="1"/>
            </p:cNvPicPr>
            <p:nvPr/>
          </p:nvPicPr>
          <p:blipFill>
            <a:blip r:embed="rId3"/>
            <a:srcRect/>
            <a:stretch>
              <a:fillRect/>
            </a:stretch>
          </p:blipFill>
          <p:spPr bwMode="auto">
            <a:xfrm>
              <a:off x="1195" y="574"/>
              <a:ext cx="190" cy="162"/>
            </a:xfrm>
            <a:prstGeom prst="rect">
              <a:avLst/>
            </a:prstGeom>
            <a:noFill/>
          </p:spPr>
        </p:pic>
        <p:pic>
          <p:nvPicPr>
            <p:cNvPr id="2054" name="Picture 6"/>
            <p:cNvPicPr>
              <a:picLocks noChangeAspect="1" noChangeArrowheads="1"/>
            </p:cNvPicPr>
            <p:nvPr/>
          </p:nvPicPr>
          <p:blipFill>
            <a:blip r:embed="rId4"/>
            <a:srcRect/>
            <a:stretch>
              <a:fillRect/>
            </a:stretch>
          </p:blipFill>
          <p:spPr bwMode="auto">
            <a:xfrm>
              <a:off x="0" y="0"/>
              <a:ext cx="1146" cy="1276"/>
            </a:xfrm>
            <a:prstGeom prst="rect">
              <a:avLst/>
            </a:prstGeom>
            <a:noFill/>
          </p:spPr>
        </p:pic>
      </p:grpSp>
      <p:sp>
        <p:nvSpPr>
          <p:cNvPr id="14" name="Rectangle 13"/>
          <p:cNvSpPr/>
          <p:nvPr/>
        </p:nvSpPr>
        <p:spPr>
          <a:xfrm>
            <a:off x="2124222" y="5427004"/>
            <a:ext cx="8961119" cy="369332"/>
          </a:xfrm>
          <a:prstGeom prst="rect">
            <a:avLst/>
          </a:prstGeom>
        </p:spPr>
        <p:txBody>
          <a:bodyPr wrap="square">
            <a:spAutoFit/>
          </a:bodyPr>
          <a:lstStyle/>
          <a:p>
            <a:r>
              <a:rPr lang="en-US" b="1" dirty="0"/>
              <a:t>Hiding of encrypted image containing the secret text inside the cover image</a:t>
            </a:r>
            <a:endParaRPr lang="en-IN" dirty="0"/>
          </a:p>
        </p:txBody>
      </p:sp>
      <p:sp>
        <p:nvSpPr>
          <p:cNvPr id="15" name="Rectangle 14"/>
          <p:cNvSpPr/>
          <p:nvPr/>
        </p:nvSpPr>
        <p:spPr>
          <a:xfrm>
            <a:off x="2399184" y="4524494"/>
            <a:ext cx="1784078" cy="369332"/>
          </a:xfrm>
          <a:prstGeom prst="rect">
            <a:avLst/>
          </a:prstGeom>
        </p:spPr>
        <p:txBody>
          <a:bodyPr wrap="none">
            <a:spAutoFit/>
          </a:bodyPr>
          <a:lstStyle/>
          <a:p>
            <a:r>
              <a:rPr lang="en-US" b="1" dirty="0">
                <a:latin typeface="Calibri" pitchFamily="34" charset="0"/>
                <a:cs typeface="Calibri" pitchFamily="34" charset="0"/>
              </a:rPr>
              <a:t>Encrypted Image</a:t>
            </a:r>
            <a:endParaRPr lang="en-IN" b="1" dirty="0">
              <a:latin typeface="Calibri" pitchFamily="34" charset="0"/>
              <a:cs typeface="Calibri" pitchFamily="34" charset="0"/>
            </a:endParaRPr>
          </a:p>
        </p:txBody>
      </p:sp>
      <p:sp>
        <p:nvSpPr>
          <p:cNvPr id="16" name="Rectangle 15"/>
          <p:cNvSpPr/>
          <p:nvPr/>
        </p:nvSpPr>
        <p:spPr>
          <a:xfrm>
            <a:off x="5497504" y="4482291"/>
            <a:ext cx="1930238" cy="369332"/>
          </a:xfrm>
          <a:prstGeom prst="rect">
            <a:avLst/>
          </a:prstGeom>
        </p:spPr>
        <p:txBody>
          <a:bodyPr wrap="square">
            <a:spAutoFit/>
          </a:bodyPr>
          <a:lstStyle/>
          <a:p>
            <a:r>
              <a:rPr lang="en-US" b="1" dirty="0">
                <a:latin typeface="Calibri" pitchFamily="34" charset="0"/>
                <a:cs typeface="Calibri" pitchFamily="34" charset="0"/>
              </a:rPr>
              <a:t>      Cover Image </a:t>
            </a:r>
            <a:endParaRPr lang="en-IN" b="1" dirty="0">
              <a:latin typeface="Calibri" pitchFamily="34" charset="0"/>
              <a:cs typeface="Calibri" pitchFamily="34" charset="0"/>
            </a:endParaRPr>
          </a:p>
        </p:txBody>
      </p:sp>
      <p:sp>
        <p:nvSpPr>
          <p:cNvPr id="17" name="Rectangle 16"/>
          <p:cNvSpPr/>
          <p:nvPr/>
        </p:nvSpPr>
        <p:spPr>
          <a:xfrm>
            <a:off x="8909376" y="4440088"/>
            <a:ext cx="1353704" cy="369332"/>
          </a:xfrm>
          <a:prstGeom prst="rect">
            <a:avLst/>
          </a:prstGeom>
        </p:spPr>
        <p:txBody>
          <a:bodyPr wrap="none">
            <a:spAutoFit/>
          </a:bodyPr>
          <a:lstStyle/>
          <a:p>
            <a:r>
              <a:rPr lang="en-US" b="1" dirty="0" err="1">
                <a:latin typeface="Calibri" pitchFamily="34" charset="0"/>
                <a:cs typeface="Calibri" pitchFamily="34" charset="0"/>
              </a:rPr>
              <a:t>Stego</a:t>
            </a:r>
            <a:r>
              <a:rPr lang="en-US" b="1" dirty="0">
                <a:latin typeface="Calibri" pitchFamily="34" charset="0"/>
                <a:cs typeface="Calibri" pitchFamily="34" charset="0"/>
              </a:rPr>
              <a:t> Image</a:t>
            </a:r>
            <a:endParaRPr lang="en-IN" b="1" dirty="0">
              <a:latin typeface="Calibri" pitchFamily="34" charset="0"/>
              <a:cs typeface="Calibri" pitchFamily="34" charset="0"/>
            </a:endParaRPr>
          </a:p>
        </p:txBody>
      </p:sp>
      <p:pic>
        <p:nvPicPr>
          <p:cNvPr id="2" name="Picture 2" descr="C:\Users\Subha Rao\Desktop\cover_img.jpg"/>
          <p:cNvPicPr>
            <a:picLocks noChangeAspect="1" noChangeArrowheads="1"/>
          </p:cNvPicPr>
          <p:nvPr/>
        </p:nvPicPr>
        <p:blipFill>
          <a:blip r:embed="rId5"/>
          <a:srcRect/>
          <a:stretch>
            <a:fillRect/>
          </a:stretch>
        </p:blipFill>
        <p:spPr bwMode="auto">
          <a:xfrm>
            <a:off x="5153466" y="2321169"/>
            <a:ext cx="2668172" cy="2001129"/>
          </a:xfrm>
          <a:prstGeom prst="rect">
            <a:avLst/>
          </a:prstGeom>
          <a:noFill/>
        </p:spPr>
      </p:pic>
      <p:pic>
        <p:nvPicPr>
          <p:cNvPr id="18" name="Picture 2" descr="C:\Users\Subha Rao\Desktop\cover_img.jpg"/>
          <p:cNvPicPr>
            <a:picLocks noChangeAspect="1" noChangeArrowheads="1"/>
          </p:cNvPicPr>
          <p:nvPr/>
        </p:nvPicPr>
        <p:blipFill>
          <a:blip r:embed="rId5"/>
          <a:srcRect/>
          <a:stretch>
            <a:fillRect/>
          </a:stretch>
        </p:blipFill>
        <p:spPr bwMode="auto">
          <a:xfrm>
            <a:off x="8457029" y="2417298"/>
            <a:ext cx="2668172" cy="2001129"/>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011681" y="759656"/>
            <a:ext cx="3362178" cy="792114"/>
          </a:xfrm>
          <a:prstGeom prst="rect">
            <a:avLst/>
          </a:prstGeom>
          <a:noFill/>
          <a:ln w="9525">
            <a:noFill/>
            <a:miter lim="800000"/>
            <a:headEnd/>
            <a:tailEnd/>
          </a:ln>
          <a:effectLst/>
        </p:spPr>
      </p:pic>
      <p:sp>
        <p:nvSpPr>
          <p:cNvPr id="3" name="TextBox 2"/>
          <p:cNvSpPr txBox="1"/>
          <p:nvPr/>
        </p:nvSpPr>
        <p:spPr>
          <a:xfrm>
            <a:off x="1322364" y="886265"/>
            <a:ext cx="548640" cy="369332"/>
          </a:xfrm>
          <a:prstGeom prst="rect">
            <a:avLst/>
          </a:prstGeom>
          <a:noFill/>
        </p:spPr>
        <p:txBody>
          <a:bodyPr wrap="square" rtlCol="0">
            <a:spAutoFit/>
          </a:bodyPr>
          <a:lstStyle/>
          <a:p>
            <a:r>
              <a:rPr lang="en-US" b="1" dirty="0"/>
              <a:t>  4.</a:t>
            </a:r>
            <a:endParaRPr lang="en-IN" b="1" dirty="0"/>
          </a:p>
        </p:txBody>
      </p:sp>
      <p:pic>
        <p:nvPicPr>
          <p:cNvPr id="1027" name="Picture 3" descr="C:\Users\SUBHAR~1\AppData\Local\Temp\Rar$DIa5956.12577\output.img0.tif"/>
          <p:cNvPicPr>
            <a:picLocks noChangeAspect="1" noChangeArrowheads="1"/>
          </p:cNvPicPr>
          <p:nvPr/>
        </p:nvPicPr>
        <p:blipFill>
          <a:blip r:embed="rId3"/>
          <a:srcRect/>
          <a:stretch>
            <a:fillRect/>
          </a:stretch>
        </p:blipFill>
        <p:spPr bwMode="auto">
          <a:xfrm>
            <a:off x="2247313" y="1879502"/>
            <a:ext cx="2057401" cy="1018443"/>
          </a:xfrm>
          <a:prstGeom prst="rect">
            <a:avLst/>
          </a:prstGeom>
          <a:noFill/>
        </p:spPr>
      </p:pic>
      <p:pic>
        <p:nvPicPr>
          <p:cNvPr id="1028" name="Picture 4" descr="C:\Users\SUBHAR~1\AppData\Local\Temp\Rar$DIa5956.15077\output.img1.tif"/>
          <p:cNvPicPr>
            <a:picLocks noChangeAspect="1" noChangeArrowheads="1"/>
          </p:cNvPicPr>
          <p:nvPr/>
        </p:nvPicPr>
        <p:blipFill>
          <a:blip r:embed="rId4"/>
          <a:srcRect/>
          <a:stretch>
            <a:fillRect/>
          </a:stretch>
        </p:blipFill>
        <p:spPr bwMode="auto">
          <a:xfrm>
            <a:off x="4389120" y="1837299"/>
            <a:ext cx="1716258" cy="1018441"/>
          </a:xfrm>
          <a:prstGeom prst="rect">
            <a:avLst/>
          </a:prstGeom>
          <a:noFill/>
        </p:spPr>
      </p:pic>
      <p:pic>
        <p:nvPicPr>
          <p:cNvPr id="1029" name="Picture 5" descr="C:\Users\SUBHAR~1\AppData\Local\Temp\Rar$DIa5956.24693\output.img2.tif"/>
          <p:cNvPicPr>
            <a:picLocks noChangeAspect="1" noChangeArrowheads="1"/>
          </p:cNvPicPr>
          <p:nvPr/>
        </p:nvPicPr>
        <p:blipFill>
          <a:blip r:embed="rId5"/>
          <a:srcRect/>
          <a:stretch>
            <a:fillRect/>
          </a:stretch>
        </p:blipFill>
        <p:spPr bwMode="auto">
          <a:xfrm>
            <a:off x="6189785" y="1885070"/>
            <a:ext cx="1786596" cy="956603"/>
          </a:xfrm>
          <a:prstGeom prst="rect">
            <a:avLst/>
          </a:prstGeom>
          <a:noFill/>
        </p:spPr>
      </p:pic>
      <p:pic>
        <p:nvPicPr>
          <p:cNvPr id="1030" name="Picture 6" descr="C:\Users\SUBHAR~1\AppData\Local\Temp\Rar$DIa5956.42782\output.img3.tif"/>
          <p:cNvPicPr>
            <a:picLocks noChangeAspect="1" noChangeArrowheads="1"/>
          </p:cNvPicPr>
          <p:nvPr/>
        </p:nvPicPr>
        <p:blipFill>
          <a:blip r:embed="rId6"/>
          <a:srcRect/>
          <a:stretch>
            <a:fillRect/>
          </a:stretch>
        </p:blipFill>
        <p:spPr bwMode="auto">
          <a:xfrm>
            <a:off x="8074853" y="1842868"/>
            <a:ext cx="2011682" cy="998806"/>
          </a:xfrm>
          <a:prstGeom prst="rect">
            <a:avLst/>
          </a:prstGeom>
          <a:noFill/>
        </p:spPr>
      </p:pic>
      <p:pic>
        <p:nvPicPr>
          <p:cNvPr id="1031" name="Picture 7" descr="C:\Users\SUBHAR~1\AppData\Local\Temp\Rar$DIa5956.48284\output.img4.tif"/>
          <p:cNvPicPr>
            <a:picLocks noChangeAspect="1" noChangeArrowheads="1"/>
          </p:cNvPicPr>
          <p:nvPr/>
        </p:nvPicPr>
        <p:blipFill>
          <a:blip r:embed="rId7"/>
          <a:srcRect/>
          <a:stretch>
            <a:fillRect/>
          </a:stretch>
        </p:blipFill>
        <p:spPr bwMode="auto">
          <a:xfrm>
            <a:off x="2194560" y="2982351"/>
            <a:ext cx="2138289" cy="1111349"/>
          </a:xfrm>
          <a:prstGeom prst="rect">
            <a:avLst/>
          </a:prstGeom>
          <a:noFill/>
        </p:spPr>
      </p:pic>
      <p:pic>
        <p:nvPicPr>
          <p:cNvPr id="1032" name="Picture 8" descr="C:\Users\SUBHAR~1\AppData\Local\Temp\Rar$DIa5956.1541\output.img5.tif"/>
          <p:cNvPicPr>
            <a:picLocks noChangeAspect="1" noChangeArrowheads="1"/>
          </p:cNvPicPr>
          <p:nvPr/>
        </p:nvPicPr>
        <p:blipFill>
          <a:blip r:embed="rId8"/>
          <a:srcRect/>
          <a:stretch>
            <a:fillRect/>
          </a:stretch>
        </p:blipFill>
        <p:spPr bwMode="auto">
          <a:xfrm>
            <a:off x="4403188" y="2968283"/>
            <a:ext cx="1716258" cy="1083212"/>
          </a:xfrm>
          <a:prstGeom prst="rect">
            <a:avLst/>
          </a:prstGeom>
          <a:noFill/>
        </p:spPr>
      </p:pic>
      <p:pic>
        <p:nvPicPr>
          <p:cNvPr id="1033" name="Picture 9" descr="C:\Users\SUBHAR~1\AppData\Local\Temp\Rar$DIa5956.4099\output.img6.tif"/>
          <p:cNvPicPr>
            <a:picLocks noChangeAspect="1" noChangeArrowheads="1"/>
          </p:cNvPicPr>
          <p:nvPr/>
        </p:nvPicPr>
        <p:blipFill>
          <a:blip r:embed="rId9"/>
          <a:srcRect/>
          <a:stretch>
            <a:fillRect/>
          </a:stretch>
        </p:blipFill>
        <p:spPr bwMode="auto">
          <a:xfrm>
            <a:off x="6189784" y="2926080"/>
            <a:ext cx="1842867" cy="1167617"/>
          </a:xfrm>
          <a:prstGeom prst="rect">
            <a:avLst/>
          </a:prstGeom>
          <a:noFill/>
        </p:spPr>
      </p:pic>
      <p:pic>
        <p:nvPicPr>
          <p:cNvPr id="1034" name="Picture 10" descr="C:\Users\SUBHAR~1\AppData\Local\Temp\Rar$DIa5956.6573\output.img7.tif"/>
          <p:cNvPicPr>
            <a:picLocks noChangeAspect="1" noChangeArrowheads="1"/>
          </p:cNvPicPr>
          <p:nvPr/>
        </p:nvPicPr>
        <p:blipFill>
          <a:blip r:embed="rId10"/>
          <a:srcRect/>
          <a:stretch>
            <a:fillRect/>
          </a:stretch>
        </p:blipFill>
        <p:spPr bwMode="auto">
          <a:xfrm>
            <a:off x="8074854" y="2912013"/>
            <a:ext cx="2011681" cy="1167618"/>
          </a:xfrm>
          <a:prstGeom prst="rect">
            <a:avLst/>
          </a:prstGeom>
          <a:noFill/>
        </p:spPr>
      </p:pic>
      <p:pic>
        <p:nvPicPr>
          <p:cNvPr id="1035" name="Picture 11" descr="C:\Users\SUBHAR~1\AppData\Local\Temp\Rar$DIa5956.9201\output.img8.tif"/>
          <p:cNvPicPr>
            <a:picLocks noChangeAspect="1" noChangeArrowheads="1"/>
          </p:cNvPicPr>
          <p:nvPr/>
        </p:nvPicPr>
        <p:blipFill>
          <a:blip r:embed="rId11"/>
          <a:srcRect/>
          <a:stretch>
            <a:fillRect/>
          </a:stretch>
        </p:blipFill>
        <p:spPr bwMode="auto">
          <a:xfrm>
            <a:off x="2180492" y="4149969"/>
            <a:ext cx="2208629" cy="1069145"/>
          </a:xfrm>
          <a:prstGeom prst="rect">
            <a:avLst/>
          </a:prstGeom>
          <a:noFill/>
        </p:spPr>
      </p:pic>
      <p:pic>
        <p:nvPicPr>
          <p:cNvPr id="1036" name="Picture 12" descr="C:\Users\SUBHAR~1\AppData\Local\Temp\Rar$DIa5956.29947\output.img9.tif"/>
          <p:cNvPicPr>
            <a:picLocks noChangeAspect="1" noChangeArrowheads="1"/>
          </p:cNvPicPr>
          <p:nvPr/>
        </p:nvPicPr>
        <p:blipFill>
          <a:blip r:embed="rId12"/>
          <a:srcRect/>
          <a:stretch>
            <a:fillRect/>
          </a:stretch>
        </p:blipFill>
        <p:spPr bwMode="auto">
          <a:xfrm>
            <a:off x="4431324" y="4121835"/>
            <a:ext cx="1688122" cy="1097280"/>
          </a:xfrm>
          <a:prstGeom prst="rect">
            <a:avLst/>
          </a:prstGeom>
          <a:noFill/>
        </p:spPr>
      </p:pic>
      <p:pic>
        <p:nvPicPr>
          <p:cNvPr id="1037" name="Picture 13" descr="C:\Users\SUBHAR~1\AppData\Local\Temp\Rar$DIa5956.33382\output.img10.tif"/>
          <p:cNvPicPr>
            <a:picLocks noChangeAspect="1" noChangeArrowheads="1"/>
          </p:cNvPicPr>
          <p:nvPr/>
        </p:nvPicPr>
        <p:blipFill>
          <a:blip r:embed="rId13"/>
          <a:srcRect/>
          <a:stretch>
            <a:fillRect/>
          </a:stretch>
        </p:blipFill>
        <p:spPr bwMode="auto">
          <a:xfrm>
            <a:off x="6147583" y="4192172"/>
            <a:ext cx="1885070" cy="984739"/>
          </a:xfrm>
          <a:prstGeom prst="rect">
            <a:avLst/>
          </a:prstGeom>
          <a:noFill/>
        </p:spPr>
      </p:pic>
      <p:pic>
        <p:nvPicPr>
          <p:cNvPr id="1038" name="Picture 14" descr="C:\Users\SUBHAR~1\AppData\Local\Temp\Rar$DIa5956.36855\output.img11.tif"/>
          <p:cNvPicPr>
            <a:picLocks noChangeAspect="1" noChangeArrowheads="1"/>
          </p:cNvPicPr>
          <p:nvPr/>
        </p:nvPicPr>
        <p:blipFill>
          <a:blip r:embed="rId14"/>
          <a:srcRect/>
          <a:stretch>
            <a:fillRect/>
          </a:stretch>
        </p:blipFill>
        <p:spPr bwMode="auto">
          <a:xfrm>
            <a:off x="8102991" y="4192172"/>
            <a:ext cx="2039815" cy="970672"/>
          </a:xfrm>
          <a:prstGeom prst="rect">
            <a:avLst/>
          </a:prstGeom>
          <a:noFill/>
        </p:spPr>
      </p:pic>
      <p:pic>
        <p:nvPicPr>
          <p:cNvPr id="1039" name="Picture 15" descr="C:\Users\SUBHAR~1\AppData\Local\Temp\Rar$DIa5956.41008\output.img12.tif"/>
          <p:cNvPicPr>
            <a:picLocks noChangeAspect="1" noChangeArrowheads="1"/>
          </p:cNvPicPr>
          <p:nvPr/>
        </p:nvPicPr>
        <p:blipFill>
          <a:blip r:embed="rId15"/>
          <a:srcRect/>
          <a:stretch>
            <a:fillRect/>
          </a:stretch>
        </p:blipFill>
        <p:spPr bwMode="auto">
          <a:xfrm>
            <a:off x="2208629" y="5269818"/>
            <a:ext cx="2194560" cy="1215390"/>
          </a:xfrm>
          <a:prstGeom prst="rect">
            <a:avLst/>
          </a:prstGeom>
          <a:noFill/>
        </p:spPr>
      </p:pic>
      <p:pic>
        <p:nvPicPr>
          <p:cNvPr id="1040" name="Picture 16" descr="C:\Users\SUBHAR~1\AppData\Local\Temp\Rar$DIa5956.44319\output.img13.tif"/>
          <p:cNvPicPr>
            <a:picLocks noChangeAspect="1" noChangeArrowheads="1"/>
          </p:cNvPicPr>
          <p:nvPr/>
        </p:nvPicPr>
        <p:blipFill>
          <a:blip r:embed="rId16"/>
          <a:srcRect/>
          <a:stretch>
            <a:fillRect/>
          </a:stretch>
        </p:blipFill>
        <p:spPr bwMode="auto">
          <a:xfrm>
            <a:off x="4459458" y="5261317"/>
            <a:ext cx="1659988" cy="1125416"/>
          </a:xfrm>
          <a:prstGeom prst="rect">
            <a:avLst/>
          </a:prstGeom>
          <a:noFill/>
        </p:spPr>
      </p:pic>
      <p:pic>
        <p:nvPicPr>
          <p:cNvPr id="1041" name="Picture 17" descr="C:\Users\SUBHAR~1\AppData\Local\Temp\Rar$DIa5956.7156\output.img14.tif"/>
          <p:cNvPicPr>
            <a:picLocks noChangeAspect="1" noChangeArrowheads="1"/>
          </p:cNvPicPr>
          <p:nvPr/>
        </p:nvPicPr>
        <p:blipFill>
          <a:blip r:embed="rId17"/>
          <a:srcRect/>
          <a:stretch>
            <a:fillRect/>
          </a:stretch>
        </p:blipFill>
        <p:spPr bwMode="auto">
          <a:xfrm>
            <a:off x="6189784" y="5227614"/>
            <a:ext cx="1871003" cy="1130983"/>
          </a:xfrm>
          <a:prstGeom prst="rect">
            <a:avLst/>
          </a:prstGeom>
          <a:noFill/>
        </p:spPr>
      </p:pic>
      <p:pic>
        <p:nvPicPr>
          <p:cNvPr id="1042" name="Picture 18" descr="C:\Users\SUBHAR~1\AppData\Local\Temp\Rar$DIa5956.13202\output.img15.tif"/>
          <p:cNvPicPr>
            <a:picLocks noChangeAspect="1" noChangeArrowheads="1"/>
          </p:cNvPicPr>
          <p:nvPr/>
        </p:nvPicPr>
        <p:blipFill>
          <a:blip r:embed="rId18"/>
          <a:srcRect/>
          <a:stretch>
            <a:fillRect/>
          </a:stretch>
        </p:blipFill>
        <p:spPr bwMode="auto">
          <a:xfrm>
            <a:off x="8131125" y="5233181"/>
            <a:ext cx="2067951" cy="112541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6597" y="647114"/>
            <a:ext cx="2025748" cy="369332"/>
          </a:xfrm>
          <a:prstGeom prst="rect">
            <a:avLst/>
          </a:prstGeom>
          <a:noFill/>
        </p:spPr>
        <p:txBody>
          <a:bodyPr wrap="square" rtlCol="0">
            <a:spAutoFit/>
          </a:bodyPr>
          <a:lstStyle/>
          <a:p>
            <a:r>
              <a:rPr lang="en-US" b="1" dirty="0"/>
              <a:t>RECEIVER</a:t>
            </a:r>
            <a:endParaRPr lang="en-IN" b="1" dirty="0"/>
          </a:p>
        </p:txBody>
      </p:sp>
      <p:pic>
        <p:nvPicPr>
          <p:cNvPr id="2050" name="Picture 2"/>
          <p:cNvPicPr>
            <a:picLocks noChangeAspect="1" noChangeArrowheads="1"/>
          </p:cNvPicPr>
          <p:nvPr/>
        </p:nvPicPr>
        <p:blipFill>
          <a:blip r:embed="rId2"/>
          <a:srcRect/>
          <a:stretch>
            <a:fillRect/>
          </a:stretch>
        </p:blipFill>
        <p:spPr bwMode="auto">
          <a:xfrm>
            <a:off x="4768947" y="1139483"/>
            <a:ext cx="3643533" cy="618979"/>
          </a:xfrm>
          <a:prstGeom prst="rect">
            <a:avLst/>
          </a:prstGeom>
          <a:noFill/>
          <a:ln w="9525">
            <a:noFill/>
            <a:miter lim="800000"/>
            <a:headEnd/>
            <a:tailEnd/>
          </a:ln>
          <a:effectLst/>
        </p:spPr>
      </p:pic>
      <p:pic>
        <p:nvPicPr>
          <p:cNvPr id="2052" name="Picture 4" descr="C:\Users\SUBHAR~1\AppData\Local\Temp\Rar$DIa340.13158\1-merged_image.tif"/>
          <p:cNvPicPr>
            <a:picLocks noChangeAspect="1" noChangeArrowheads="1"/>
          </p:cNvPicPr>
          <p:nvPr/>
        </p:nvPicPr>
        <p:blipFill>
          <a:blip r:embed="rId3"/>
          <a:srcRect/>
          <a:stretch>
            <a:fillRect/>
          </a:stretch>
        </p:blipFill>
        <p:spPr bwMode="auto">
          <a:xfrm>
            <a:off x="1223889" y="2222694"/>
            <a:ext cx="3024554" cy="2659967"/>
          </a:xfrm>
          <a:prstGeom prst="rect">
            <a:avLst/>
          </a:prstGeom>
          <a:noFill/>
        </p:spPr>
      </p:pic>
      <p:pic>
        <p:nvPicPr>
          <p:cNvPr id="2053" name="Picture 5"/>
          <p:cNvPicPr>
            <a:picLocks noChangeAspect="1" noChangeArrowheads="1"/>
          </p:cNvPicPr>
          <p:nvPr/>
        </p:nvPicPr>
        <p:blipFill>
          <a:blip r:embed="rId4"/>
          <a:srcRect/>
          <a:stretch>
            <a:fillRect/>
          </a:stretch>
        </p:blipFill>
        <p:spPr bwMode="auto">
          <a:xfrm>
            <a:off x="1215463" y="1248435"/>
            <a:ext cx="3286198" cy="749177"/>
          </a:xfrm>
          <a:prstGeom prst="rect">
            <a:avLst/>
          </a:prstGeom>
          <a:noFill/>
          <a:ln w="9525">
            <a:noFill/>
            <a:miter lim="800000"/>
            <a:headEnd/>
            <a:tailEnd/>
          </a:ln>
          <a:effectLst/>
        </p:spPr>
      </p:pic>
      <p:pic>
        <p:nvPicPr>
          <p:cNvPr id="2054" name="Picture 6" descr="C:\Users\SUBHAR~1\AppData\Local\Temp\Rar$DIa340.42796\2-extract_secret_image.tif"/>
          <p:cNvPicPr>
            <a:picLocks noChangeAspect="1" noChangeArrowheads="1"/>
          </p:cNvPicPr>
          <p:nvPr/>
        </p:nvPicPr>
        <p:blipFill>
          <a:blip r:embed="rId5"/>
          <a:srcRect/>
          <a:stretch>
            <a:fillRect/>
          </a:stretch>
        </p:blipFill>
        <p:spPr bwMode="auto">
          <a:xfrm>
            <a:off x="4572000" y="2222694"/>
            <a:ext cx="3924886" cy="2672863"/>
          </a:xfrm>
          <a:prstGeom prst="rect">
            <a:avLst/>
          </a:prstGeom>
          <a:noFill/>
        </p:spPr>
      </p:pic>
      <p:pic>
        <p:nvPicPr>
          <p:cNvPr id="2055" name="Picture 7"/>
          <p:cNvPicPr>
            <a:picLocks noChangeAspect="1" noChangeArrowheads="1"/>
          </p:cNvPicPr>
          <p:nvPr/>
        </p:nvPicPr>
        <p:blipFill>
          <a:blip r:embed="rId6"/>
          <a:srcRect/>
          <a:stretch>
            <a:fillRect/>
          </a:stretch>
        </p:blipFill>
        <p:spPr bwMode="auto">
          <a:xfrm>
            <a:off x="8653389" y="1230044"/>
            <a:ext cx="2819400" cy="571500"/>
          </a:xfrm>
          <a:prstGeom prst="rect">
            <a:avLst/>
          </a:prstGeom>
          <a:noFill/>
          <a:ln w="9525">
            <a:noFill/>
            <a:miter lim="800000"/>
            <a:headEnd/>
            <a:tailEnd/>
          </a:ln>
          <a:effectLst/>
        </p:spPr>
      </p:pic>
      <p:sp>
        <p:nvSpPr>
          <p:cNvPr id="9" name="Rectangle 8"/>
          <p:cNvSpPr/>
          <p:nvPr/>
        </p:nvSpPr>
        <p:spPr>
          <a:xfrm>
            <a:off x="8637563" y="2191435"/>
            <a:ext cx="2897944" cy="923330"/>
          </a:xfrm>
          <a:prstGeom prst="rect">
            <a:avLst/>
          </a:prstGeom>
        </p:spPr>
        <p:txBody>
          <a:bodyPr wrap="square">
            <a:spAutoFit/>
          </a:bodyPr>
          <a:lstStyle/>
          <a:p>
            <a:r>
              <a:rPr lang="en-US" b="1" dirty="0"/>
              <a:t>Secret text is </a:t>
            </a:r>
            <a:r>
              <a:rPr lang="en-IN" b="1" dirty="0"/>
              <a:t>My credit card CVV is 482. The PIN of this card is 8632.</a:t>
            </a:r>
            <a:endParaRPr lang="en-IN" dirty="0"/>
          </a:p>
        </p:txBody>
      </p:sp>
      <p:pic>
        <p:nvPicPr>
          <p:cNvPr id="2056" name="Picture 8"/>
          <p:cNvPicPr>
            <a:picLocks noChangeAspect="1" noChangeArrowheads="1"/>
          </p:cNvPicPr>
          <p:nvPr/>
        </p:nvPicPr>
        <p:blipFill>
          <a:blip r:embed="rId7"/>
          <a:srcRect/>
          <a:stretch>
            <a:fillRect/>
          </a:stretch>
        </p:blipFill>
        <p:spPr bwMode="auto">
          <a:xfrm>
            <a:off x="8672660" y="3291840"/>
            <a:ext cx="2890983" cy="829993"/>
          </a:xfrm>
          <a:prstGeom prst="rect">
            <a:avLst/>
          </a:prstGeom>
          <a:noFill/>
          <a:ln w="9525">
            <a:noFill/>
            <a:miter lim="800000"/>
            <a:headEnd/>
            <a:tailEnd/>
          </a:ln>
          <a:effectLst/>
        </p:spPr>
      </p:pic>
      <p:pic>
        <p:nvPicPr>
          <p:cNvPr id="11" name="Picture 8"/>
          <p:cNvPicPr>
            <a:picLocks noChangeAspect="1" noChangeArrowheads="1"/>
          </p:cNvPicPr>
          <p:nvPr/>
        </p:nvPicPr>
        <p:blipFill>
          <a:blip r:embed="rId8"/>
          <a:srcRect/>
          <a:stretch>
            <a:fillRect/>
          </a:stretch>
        </p:blipFill>
        <p:spPr bwMode="auto">
          <a:xfrm>
            <a:off x="8778240" y="4360985"/>
            <a:ext cx="2641403" cy="2108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43DA96-7863-4D43-A58A-04728B1F4DCE}"/>
              </a:ext>
            </a:extLst>
          </p:cNvPr>
          <p:cNvSpPr>
            <a:spLocks noGrp="1"/>
          </p:cNvSpPr>
          <p:nvPr>
            <p:ph type="title"/>
          </p:nvPr>
        </p:nvSpPr>
        <p:spPr>
          <a:xfrm>
            <a:off x="1847461" y="624110"/>
            <a:ext cx="9657151" cy="1280890"/>
          </a:xfrm>
        </p:spPr>
        <p:txBody>
          <a:bodyPr/>
          <a:lstStyle/>
          <a:p>
            <a:r>
              <a:rPr lang="en-IN" b="1" dirty="0">
                <a:solidFill>
                  <a:srgbClr val="0070C0"/>
                </a:solidFill>
              </a:rPr>
              <a:t>Applications </a:t>
            </a:r>
            <a:r>
              <a:rPr lang="en-IN" b="1" dirty="0" smtClean="0">
                <a:solidFill>
                  <a:srgbClr val="0070C0"/>
                </a:solidFill>
              </a:rPr>
              <a:t>:</a:t>
            </a:r>
            <a:endParaRPr lang="en-IN" b="1" dirty="0">
              <a:solidFill>
                <a:srgbClr val="0070C0"/>
              </a:solidFill>
            </a:endParaRPr>
          </a:p>
        </p:txBody>
      </p:sp>
      <p:sp>
        <p:nvSpPr>
          <p:cNvPr id="3" name="Content Placeholder 2">
            <a:extLst>
              <a:ext uri="{FF2B5EF4-FFF2-40B4-BE49-F238E27FC236}">
                <a16:creationId xmlns="" xmlns:a16="http://schemas.microsoft.com/office/drawing/2014/main" id="{243BA8D9-8786-4E66-B5C7-F26654379056}"/>
              </a:ext>
            </a:extLst>
          </p:cNvPr>
          <p:cNvSpPr>
            <a:spLocks noGrp="1"/>
          </p:cNvSpPr>
          <p:nvPr>
            <p:ph idx="1"/>
          </p:nvPr>
        </p:nvSpPr>
        <p:spPr>
          <a:xfrm>
            <a:off x="1847462" y="1604865"/>
            <a:ext cx="6736702" cy="4306357"/>
          </a:xfrm>
        </p:spPr>
        <p:txBody>
          <a:bodyPr>
            <a:normAutofit/>
          </a:bodyPr>
          <a:lstStyle/>
          <a:p>
            <a:r>
              <a:rPr lang="en-IN" b="1" dirty="0">
                <a:solidFill>
                  <a:schemeClr val="tx1"/>
                </a:solidFill>
              </a:rPr>
              <a:t>Secure Private Files and Documents.</a:t>
            </a:r>
          </a:p>
          <a:p>
            <a:r>
              <a:rPr lang="en-IN" b="1" dirty="0">
                <a:solidFill>
                  <a:schemeClr val="tx1"/>
                </a:solidFill>
              </a:rPr>
              <a:t>Hide Passwords and Encryption Keys.</a:t>
            </a:r>
          </a:p>
          <a:p>
            <a:r>
              <a:rPr lang="en-IN" b="1" dirty="0">
                <a:solidFill>
                  <a:schemeClr val="tx1"/>
                </a:solidFill>
              </a:rPr>
              <a:t>Transport Highly Private Documents between International Governments.</a:t>
            </a:r>
          </a:p>
          <a:p>
            <a:r>
              <a:rPr lang="en-IN" b="1" dirty="0">
                <a:solidFill>
                  <a:schemeClr val="tx1"/>
                </a:solidFill>
              </a:rPr>
              <a:t>Transmit message/data without revealing the existence of available message.</a:t>
            </a:r>
          </a:p>
          <a:p>
            <a:r>
              <a:rPr lang="en-US" b="1" dirty="0">
                <a:solidFill>
                  <a:schemeClr val="tx1"/>
                </a:solidFill>
              </a:rPr>
              <a:t>It is a state-of-the-art digital steganography software package developed for confidential multimedia communication. </a:t>
            </a:r>
          </a:p>
          <a:p>
            <a:r>
              <a:rPr lang="en-US" b="1" dirty="0">
                <a:solidFill>
                  <a:schemeClr val="tx1"/>
                </a:solidFill>
              </a:rPr>
              <a:t>The software allows the user to select a multimedia data file or "container" for embedding hidden text, audio sequence, video clip, or any form of data file.</a:t>
            </a:r>
            <a:endParaRPr lang="en-IN" b="1" dirty="0">
              <a:solidFill>
                <a:schemeClr val="tx1"/>
              </a:solidFill>
            </a:endParaRPr>
          </a:p>
        </p:txBody>
      </p:sp>
      <p:pic>
        <p:nvPicPr>
          <p:cNvPr id="5" name="Picture 4">
            <a:extLst>
              <a:ext uri="{FF2B5EF4-FFF2-40B4-BE49-F238E27FC236}">
                <a16:creationId xmlns="" xmlns:a16="http://schemas.microsoft.com/office/drawing/2014/main" id="{AC896C75-0B2D-4B74-8722-CFB936F65556}"/>
              </a:ext>
            </a:extLst>
          </p:cNvPr>
          <p:cNvPicPr>
            <a:picLocks noChangeAspect="1"/>
          </p:cNvPicPr>
          <p:nvPr/>
        </p:nvPicPr>
        <p:blipFill rotWithShape="1">
          <a:blip r:embed="rId2"/>
          <a:srcRect l="52500" t="47211" r="22245" b="11700"/>
          <a:stretch/>
        </p:blipFill>
        <p:spPr>
          <a:xfrm rot="293669">
            <a:off x="8516188" y="2967159"/>
            <a:ext cx="3079102" cy="2817845"/>
          </a:xfrm>
          <a:prstGeom prst="rect">
            <a:avLst/>
          </a:prstGeom>
          <a:ln>
            <a:noFill/>
          </a:ln>
          <a:effectLst>
            <a:softEdge rad="112500"/>
          </a:effectLst>
        </p:spPr>
      </p:pic>
    </p:spTree>
    <p:extLst>
      <p:ext uri="{BB962C8B-B14F-4D97-AF65-F5344CB8AC3E}">
        <p14:creationId xmlns="" xmlns:p14="http://schemas.microsoft.com/office/powerpoint/2010/main" val="751200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2C7C2C-0DEF-45EB-B5D4-CF9A4ABA7D09}"/>
              </a:ext>
            </a:extLst>
          </p:cNvPr>
          <p:cNvSpPr>
            <a:spLocks noGrp="1"/>
          </p:cNvSpPr>
          <p:nvPr>
            <p:ph type="title"/>
          </p:nvPr>
        </p:nvSpPr>
        <p:spPr>
          <a:xfrm>
            <a:off x="1698171" y="624110"/>
            <a:ext cx="9806441" cy="1280890"/>
          </a:xfrm>
        </p:spPr>
        <p:txBody>
          <a:bodyPr>
            <a:normAutofit/>
          </a:bodyPr>
          <a:lstStyle/>
          <a:p>
            <a:r>
              <a:rPr lang="en-US" sz="2800" b="1" dirty="0">
                <a:solidFill>
                  <a:srgbClr val="0070C0"/>
                </a:solidFill>
              </a:rPr>
              <a:t>ADVANTAGES OF STEGANOGRAPHY OVER CRYPTOGRAPHY:</a:t>
            </a:r>
            <a:endParaRPr lang="en-IN" sz="2800" b="1" dirty="0">
              <a:solidFill>
                <a:srgbClr val="0070C0"/>
              </a:solidFill>
            </a:endParaRPr>
          </a:p>
        </p:txBody>
      </p:sp>
      <p:sp>
        <p:nvSpPr>
          <p:cNvPr id="3" name="Content Placeholder 2">
            <a:extLst>
              <a:ext uri="{FF2B5EF4-FFF2-40B4-BE49-F238E27FC236}">
                <a16:creationId xmlns="" xmlns:a16="http://schemas.microsoft.com/office/drawing/2014/main" id="{95536544-1D5D-4545-A53E-840DB430088D}"/>
              </a:ext>
            </a:extLst>
          </p:cNvPr>
          <p:cNvSpPr>
            <a:spLocks noGrp="1"/>
          </p:cNvSpPr>
          <p:nvPr>
            <p:ph idx="1"/>
          </p:nvPr>
        </p:nvSpPr>
        <p:spPr>
          <a:xfrm>
            <a:off x="2185261" y="2133600"/>
            <a:ext cx="8245097" cy="3777622"/>
          </a:xfrm>
        </p:spPr>
        <p:txBody>
          <a:bodyPr/>
          <a:lstStyle/>
          <a:p>
            <a:pPr algn="l" fontAlgn="base"/>
            <a:r>
              <a:rPr lang="en-US" b="1" i="0" dirty="0">
                <a:solidFill>
                  <a:schemeClr val="tx1"/>
                </a:solidFill>
                <a:effectLst/>
              </a:rPr>
              <a:t>The advantage of steganography, over cryptography alone, is that messages do not attract attention to themselves. </a:t>
            </a:r>
          </a:p>
          <a:p>
            <a:pPr algn="l" fontAlgn="base"/>
            <a:r>
              <a:rPr lang="en-US" b="1" i="0" dirty="0">
                <a:solidFill>
                  <a:schemeClr val="tx1"/>
                </a:solidFill>
                <a:effectLst/>
              </a:rPr>
              <a:t>whereas cryptography protects the contents of a message, steganography can be said to protect both messages and communicating parties.</a:t>
            </a:r>
          </a:p>
          <a:p>
            <a:pPr algn="l" fontAlgn="base"/>
            <a:r>
              <a:rPr lang="en-US" b="1" dirty="0">
                <a:solidFill>
                  <a:schemeClr val="tx1"/>
                </a:solidFill>
              </a:rPr>
              <a:t>In Electronic Communication may include steganographic coding inside the transparent layer ,such as document file ,wave </a:t>
            </a:r>
            <a:r>
              <a:rPr lang="en-US" b="1" dirty="0" err="1">
                <a:solidFill>
                  <a:schemeClr val="tx1"/>
                </a:solidFill>
              </a:rPr>
              <a:t>file,image</a:t>
            </a:r>
            <a:r>
              <a:rPr lang="en-US" b="1" dirty="0">
                <a:solidFill>
                  <a:schemeClr val="tx1"/>
                </a:solidFill>
              </a:rPr>
              <a:t> file.</a:t>
            </a:r>
            <a:endParaRPr lang="en-US" b="1" i="0" dirty="0">
              <a:solidFill>
                <a:schemeClr val="tx1"/>
              </a:solidFill>
              <a:effectLst/>
            </a:endParaRPr>
          </a:p>
          <a:p>
            <a:pPr algn="l" fontAlgn="base"/>
            <a:endParaRPr lang="en-US" b="1" i="0" dirty="0">
              <a:solidFill>
                <a:srgbClr val="92D050"/>
              </a:solidFill>
              <a:effectLst/>
            </a:endParaRPr>
          </a:p>
          <a:p>
            <a:endParaRPr lang="en-IN" dirty="0"/>
          </a:p>
        </p:txBody>
      </p:sp>
    </p:spTree>
    <p:extLst>
      <p:ext uri="{BB962C8B-B14F-4D97-AF65-F5344CB8AC3E}">
        <p14:creationId xmlns="" xmlns:p14="http://schemas.microsoft.com/office/powerpoint/2010/main" val="1834003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BA9D45-6579-423C-B02C-1DBF16E45F9A}"/>
              </a:ext>
            </a:extLst>
          </p:cNvPr>
          <p:cNvSpPr>
            <a:spLocks noGrp="1"/>
          </p:cNvSpPr>
          <p:nvPr>
            <p:ph type="title"/>
          </p:nvPr>
        </p:nvSpPr>
        <p:spPr>
          <a:xfrm>
            <a:off x="1828801" y="624110"/>
            <a:ext cx="9675812" cy="1280890"/>
          </a:xfrm>
        </p:spPr>
        <p:txBody>
          <a:bodyPr/>
          <a:lstStyle/>
          <a:p>
            <a:r>
              <a:rPr lang="en-US" b="1" dirty="0" smtClean="0">
                <a:solidFill>
                  <a:srgbClr val="0070C0"/>
                </a:solidFill>
              </a:rPr>
              <a:t>CONCLUSION</a:t>
            </a:r>
            <a:endParaRPr lang="en-IN" b="1" dirty="0">
              <a:solidFill>
                <a:srgbClr val="0070C0"/>
              </a:solidFill>
            </a:endParaRPr>
          </a:p>
        </p:txBody>
      </p:sp>
      <p:sp>
        <p:nvSpPr>
          <p:cNvPr id="3" name="Content Placeholder 2">
            <a:extLst>
              <a:ext uri="{FF2B5EF4-FFF2-40B4-BE49-F238E27FC236}">
                <a16:creationId xmlns="" xmlns:a16="http://schemas.microsoft.com/office/drawing/2014/main" id="{5522E30C-A070-4EF6-B2DD-2DFE428CD16D}"/>
              </a:ext>
            </a:extLst>
          </p:cNvPr>
          <p:cNvSpPr>
            <a:spLocks noGrp="1"/>
          </p:cNvSpPr>
          <p:nvPr>
            <p:ph idx="1"/>
          </p:nvPr>
        </p:nvSpPr>
        <p:spPr>
          <a:xfrm>
            <a:off x="1828800" y="2133600"/>
            <a:ext cx="8024327" cy="3777622"/>
          </a:xfrm>
        </p:spPr>
        <p:txBody>
          <a:bodyPr/>
          <a:lstStyle/>
          <a:p>
            <a:r>
              <a:rPr lang="en-US" b="1" dirty="0">
                <a:solidFill>
                  <a:schemeClr val="tx1"/>
                </a:solidFill>
              </a:rPr>
              <a:t>Steganography can protect data by hiding it but using it alone may not guarantee total protection.</a:t>
            </a:r>
          </a:p>
          <a:p>
            <a:r>
              <a:rPr lang="en-US" b="1" dirty="0">
                <a:solidFill>
                  <a:schemeClr val="tx1"/>
                </a:solidFill>
              </a:rPr>
              <a:t>  In case of encryption, by seeing the meaningless appearing sequence of bits enemy can detect that some illegal message is being sent.</a:t>
            </a:r>
          </a:p>
          <a:p>
            <a:r>
              <a:rPr lang="en-US" b="1" dirty="0">
                <a:solidFill>
                  <a:schemeClr val="tx1"/>
                </a:solidFill>
              </a:rPr>
              <a:t>  However, if one uses both methods, this will lead to ‘security in depth’.  </a:t>
            </a:r>
          </a:p>
          <a:p>
            <a:r>
              <a:rPr lang="en-US" b="1" dirty="0">
                <a:solidFill>
                  <a:schemeClr val="tx1"/>
                </a:solidFill>
              </a:rPr>
              <a:t>The message should first be encoded using a strong encryption algorithm and then embedded into a carrier.</a:t>
            </a:r>
            <a:endParaRPr lang="en-IN" b="1" dirty="0">
              <a:solidFill>
                <a:schemeClr val="tx1"/>
              </a:solidFill>
            </a:endParaRPr>
          </a:p>
        </p:txBody>
      </p:sp>
    </p:spTree>
    <p:extLst>
      <p:ext uri="{BB962C8B-B14F-4D97-AF65-F5344CB8AC3E}">
        <p14:creationId xmlns="" xmlns:p14="http://schemas.microsoft.com/office/powerpoint/2010/main" val="12101585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F72010-28D2-4A2C-B8C8-B5387BA868A9}"/>
              </a:ext>
            </a:extLst>
          </p:cNvPr>
          <p:cNvSpPr>
            <a:spLocks noGrp="1"/>
          </p:cNvSpPr>
          <p:nvPr>
            <p:ph type="title"/>
          </p:nvPr>
        </p:nvSpPr>
        <p:spPr>
          <a:xfrm>
            <a:off x="1866123" y="624110"/>
            <a:ext cx="9638490" cy="822135"/>
          </a:xfrm>
        </p:spPr>
        <p:txBody>
          <a:bodyPr/>
          <a:lstStyle/>
          <a:p>
            <a:r>
              <a:rPr lang="en-US" b="1" dirty="0">
                <a:solidFill>
                  <a:srgbClr val="0070C0"/>
                </a:solidFill>
              </a:rPr>
              <a:t>FUTURE SCOPE </a:t>
            </a:r>
            <a:endParaRPr lang="en-IN" b="1" dirty="0">
              <a:solidFill>
                <a:srgbClr val="0070C0"/>
              </a:solidFill>
            </a:endParaRPr>
          </a:p>
        </p:txBody>
      </p:sp>
      <p:sp>
        <p:nvSpPr>
          <p:cNvPr id="3" name="Content Placeholder 2">
            <a:extLst>
              <a:ext uri="{FF2B5EF4-FFF2-40B4-BE49-F238E27FC236}">
                <a16:creationId xmlns="" xmlns:a16="http://schemas.microsoft.com/office/drawing/2014/main" id="{2F8AB26A-28E4-4B3C-9CD8-C36724A083F3}"/>
              </a:ext>
            </a:extLst>
          </p:cNvPr>
          <p:cNvSpPr>
            <a:spLocks noGrp="1"/>
          </p:cNvSpPr>
          <p:nvPr>
            <p:ph idx="1"/>
          </p:nvPr>
        </p:nvSpPr>
        <p:spPr>
          <a:xfrm>
            <a:off x="1782147" y="1782147"/>
            <a:ext cx="7940973" cy="4129075"/>
          </a:xfrm>
        </p:spPr>
        <p:txBody>
          <a:bodyPr>
            <a:normAutofit/>
          </a:bodyPr>
          <a:lstStyle/>
          <a:p>
            <a:pPr algn="just"/>
            <a:r>
              <a:rPr lang="en-US" b="1" dirty="0">
                <a:solidFill>
                  <a:schemeClr val="tx1"/>
                </a:solidFill>
              </a:rPr>
              <a:t>In the near future, the most important use of steganographic techniques will probably be lying in the field of digital watermarking</a:t>
            </a:r>
          </a:p>
          <a:p>
            <a:pPr algn="just"/>
            <a:r>
              <a:rPr lang="en-US" b="1" dirty="0">
                <a:solidFill>
                  <a:schemeClr val="tx1"/>
                </a:solidFill>
              </a:rPr>
              <a:t>The possible use of steganography technique is as following:</a:t>
            </a:r>
          </a:p>
          <a:p>
            <a:pPr algn="just"/>
            <a:r>
              <a:rPr lang="en-US" b="1" dirty="0">
                <a:solidFill>
                  <a:schemeClr val="tx1"/>
                </a:solidFill>
              </a:rPr>
              <a:t>Hiding data on the network in case of a breach. </a:t>
            </a:r>
          </a:p>
          <a:p>
            <a:pPr algn="just"/>
            <a:r>
              <a:rPr lang="en-US" b="1" dirty="0">
                <a:solidFill>
                  <a:schemeClr val="tx1"/>
                </a:solidFill>
              </a:rPr>
              <a:t>Peer-to-peer private communications.</a:t>
            </a:r>
          </a:p>
          <a:p>
            <a:pPr algn="just"/>
            <a:r>
              <a:rPr lang="en-US" b="1" dirty="0">
                <a:solidFill>
                  <a:schemeClr val="tx1"/>
                </a:solidFill>
              </a:rPr>
              <a:t>Posting secret communications on the Web to avoid transmission.</a:t>
            </a:r>
          </a:p>
          <a:p>
            <a:pPr algn="just"/>
            <a:r>
              <a:rPr lang="en-US" b="1" dirty="0">
                <a:solidFill>
                  <a:schemeClr val="tx1"/>
                </a:solidFill>
              </a:rPr>
              <a:t>Embedding corrective audio or image data in case corrosion occurs from a poor connection or transmission.</a:t>
            </a:r>
            <a:endParaRPr lang="en-IN" b="1" dirty="0">
              <a:solidFill>
                <a:schemeClr val="tx1"/>
              </a:solidFill>
            </a:endParaRPr>
          </a:p>
        </p:txBody>
      </p:sp>
    </p:spTree>
    <p:extLst>
      <p:ext uri="{BB962C8B-B14F-4D97-AF65-F5344CB8AC3E}">
        <p14:creationId xmlns="" xmlns:p14="http://schemas.microsoft.com/office/powerpoint/2010/main" val="283288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8AE227-D9BB-8342-B847-941BA74B2684}"/>
              </a:ext>
            </a:extLst>
          </p:cNvPr>
          <p:cNvSpPr>
            <a:spLocks noGrp="1"/>
          </p:cNvSpPr>
          <p:nvPr>
            <p:ph type="title"/>
          </p:nvPr>
        </p:nvSpPr>
        <p:spPr>
          <a:xfrm>
            <a:off x="2258009" y="624110"/>
            <a:ext cx="9246604" cy="1280890"/>
          </a:xfrm>
        </p:spPr>
        <p:txBody>
          <a:bodyPr/>
          <a:lstStyle/>
          <a:p>
            <a:r>
              <a:rPr lang="en-US" b="1" dirty="0">
                <a:solidFill>
                  <a:srgbClr val="0070C0"/>
                </a:solidFill>
              </a:rPr>
              <a:t>ABSTRACT </a:t>
            </a:r>
            <a:endParaRPr lang="en-US" dirty="0">
              <a:solidFill>
                <a:srgbClr val="0070C0"/>
              </a:solidFill>
            </a:endParaRPr>
          </a:p>
        </p:txBody>
      </p:sp>
      <p:sp>
        <p:nvSpPr>
          <p:cNvPr id="3" name="Content Placeholder 2">
            <a:extLst>
              <a:ext uri="{FF2B5EF4-FFF2-40B4-BE49-F238E27FC236}">
                <a16:creationId xmlns="" xmlns:a16="http://schemas.microsoft.com/office/drawing/2014/main" id="{29B72BAA-56FC-C44C-912F-005CD6014F54}"/>
              </a:ext>
            </a:extLst>
          </p:cNvPr>
          <p:cNvSpPr>
            <a:spLocks noGrp="1"/>
          </p:cNvSpPr>
          <p:nvPr>
            <p:ph idx="1"/>
          </p:nvPr>
        </p:nvSpPr>
        <p:spPr>
          <a:xfrm>
            <a:off x="3116424" y="1604865"/>
            <a:ext cx="7623111" cy="4306357"/>
          </a:xfrm>
        </p:spPr>
        <p:txBody>
          <a:bodyPr>
            <a:normAutofit/>
          </a:bodyPr>
          <a:lstStyle/>
          <a:p>
            <a:pPr marL="0" indent="0">
              <a:buNone/>
            </a:pPr>
            <a:r>
              <a:rPr lang="en-IN" sz="2000" b="1" dirty="0">
                <a:solidFill>
                  <a:schemeClr val="tx1"/>
                </a:solidFill>
                <a:latin typeface="Gadugi" panose="020B0502040204020203" pitchFamily="34" charset="0"/>
                <a:ea typeface="Gadugi" panose="020B0502040204020203" pitchFamily="34" charset="0"/>
              </a:rPr>
              <a:t>The</a:t>
            </a:r>
            <a:r>
              <a:rPr lang="en-US" sz="2000" b="1" dirty="0">
                <a:solidFill>
                  <a:schemeClr val="tx1"/>
                </a:solidFill>
                <a:latin typeface="Gadugi" panose="020B0502040204020203" pitchFamily="34" charset="0"/>
                <a:ea typeface="Gadugi" panose="020B0502040204020203" pitchFamily="34" charset="0"/>
              </a:rPr>
              <a:t> problem of enhancing security of a secret image and secret message, which is to be sent over a network, by digitally processing it. We require that the secret image and secret message to be sent to the recipient in such a way that no one else suspects the existence of them. A cover image is used as a decoy in this technique in which the secret image as well as the secret message are embedded. Thus, the receiver obtains the secret image and the secret message from the cover image</a:t>
            </a:r>
            <a:r>
              <a:rPr lang="en-US" sz="2000" b="1" dirty="0">
                <a:solidFill>
                  <a:schemeClr val="tx1"/>
                </a:solidFill>
              </a:rPr>
              <a:t>.</a:t>
            </a:r>
            <a:endParaRPr lang="en-US" sz="2000" dirty="0">
              <a:solidFill>
                <a:schemeClr val="tx1"/>
              </a:solidFill>
            </a:endParaRPr>
          </a:p>
        </p:txBody>
      </p:sp>
    </p:spTree>
    <p:extLst>
      <p:ext uri="{BB962C8B-B14F-4D97-AF65-F5344CB8AC3E}">
        <p14:creationId xmlns="" xmlns:p14="http://schemas.microsoft.com/office/powerpoint/2010/main" val="1156920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15066" y="1617784"/>
            <a:ext cx="8159260" cy="2339102"/>
          </a:xfrm>
          <a:prstGeom prst="rect">
            <a:avLst/>
          </a:prstGeom>
        </p:spPr>
        <p:txBody>
          <a:bodyPr wrap="square">
            <a:spAutoFit/>
          </a:bodyPr>
          <a:lstStyle/>
          <a:p>
            <a:r>
              <a:rPr lang="en-US" sz="6600" dirty="0" smtClean="0">
                <a:solidFill>
                  <a:schemeClr val="bg2">
                    <a:lumMod val="50000"/>
                  </a:schemeClr>
                </a:solidFill>
                <a:latin typeface="Impact" panose="020B0806030902050204" pitchFamily="34" charset="0"/>
              </a:rPr>
              <a:t>                                                                            </a:t>
            </a:r>
            <a:r>
              <a:rPr lang="en-US" sz="8000" dirty="0" smtClean="0">
                <a:solidFill>
                  <a:schemeClr val="bg2">
                    <a:lumMod val="50000"/>
                  </a:schemeClr>
                </a:solidFill>
                <a:latin typeface="Arial Black" pitchFamily="34" charset="0"/>
                <a:cs typeface="Aharoni" pitchFamily="2" charset="-79"/>
              </a:rPr>
              <a:t>THANK YOU</a:t>
            </a:r>
            <a:endParaRPr lang="en-IN" sz="8000" dirty="0">
              <a:solidFill>
                <a:schemeClr val="bg2">
                  <a:lumMod val="50000"/>
                </a:schemeClr>
              </a:solidFill>
              <a:latin typeface="Arial Black" pitchFamily="34" charset="0"/>
              <a:cs typeface="Aharoni" pitchFamily="2" charset="-79"/>
            </a:endParaRPr>
          </a:p>
        </p:txBody>
      </p:sp>
    </p:spTree>
    <p:extLst>
      <p:ext uri="{BB962C8B-B14F-4D97-AF65-F5344CB8AC3E}">
        <p14:creationId xmlns="" xmlns:p14="http://schemas.microsoft.com/office/powerpoint/2010/main" val="42654138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9F98F1-D44D-4DE3-92EE-5C5CA8B3AAF7}"/>
              </a:ext>
            </a:extLst>
          </p:cNvPr>
          <p:cNvSpPr>
            <a:spLocks noGrp="1"/>
          </p:cNvSpPr>
          <p:nvPr>
            <p:ph type="title"/>
          </p:nvPr>
        </p:nvSpPr>
        <p:spPr>
          <a:xfrm>
            <a:off x="1875453" y="503573"/>
            <a:ext cx="9629159" cy="886409"/>
          </a:xfrm>
        </p:spPr>
        <p:txBody>
          <a:bodyPr/>
          <a:lstStyle/>
          <a:p>
            <a:r>
              <a:rPr lang="en-US" b="1" dirty="0" smtClean="0">
                <a:solidFill>
                  <a:srgbClr val="0070C0"/>
                </a:solidFill>
              </a:rPr>
              <a:t>CONTENTS</a:t>
            </a:r>
            <a:endParaRPr lang="en-IN" b="1" dirty="0">
              <a:solidFill>
                <a:srgbClr val="0070C0"/>
              </a:solidFill>
            </a:endParaRPr>
          </a:p>
        </p:txBody>
      </p:sp>
      <p:sp>
        <p:nvSpPr>
          <p:cNvPr id="3" name="Content Placeholder 2">
            <a:extLst>
              <a:ext uri="{FF2B5EF4-FFF2-40B4-BE49-F238E27FC236}">
                <a16:creationId xmlns="" xmlns:a16="http://schemas.microsoft.com/office/drawing/2014/main" id="{ED52CDA6-16D2-4A9D-9F9A-7D1D675A5051}"/>
              </a:ext>
            </a:extLst>
          </p:cNvPr>
          <p:cNvSpPr>
            <a:spLocks noGrp="1"/>
          </p:cNvSpPr>
          <p:nvPr>
            <p:ph idx="1"/>
          </p:nvPr>
        </p:nvSpPr>
        <p:spPr>
          <a:xfrm>
            <a:off x="2146041" y="1259841"/>
            <a:ext cx="9358571" cy="5242560"/>
          </a:xfrm>
        </p:spPr>
        <p:txBody>
          <a:bodyPr>
            <a:normAutofit/>
          </a:bodyPr>
          <a:lstStyle/>
          <a:p>
            <a:r>
              <a:rPr lang="en-IN" b="1" dirty="0">
                <a:solidFill>
                  <a:schemeClr val="tx1"/>
                </a:solidFill>
              </a:rPr>
              <a:t>PROBLEM STATEMENT</a:t>
            </a:r>
          </a:p>
          <a:p>
            <a:r>
              <a:rPr lang="en-US" b="1" dirty="0">
                <a:solidFill>
                  <a:schemeClr val="tx1"/>
                </a:solidFill>
              </a:rPr>
              <a:t>INTRODUCTION</a:t>
            </a:r>
          </a:p>
          <a:p>
            <a:r>
              <a:rPr lang="en-US" b="1" dirty="0">
                <a:solidFill>
                  <a:schemeClr val="tx1"/>
                </a:solidFill>
              </a:rPr>
              <a:t>WHAT IS STEGANOGRAPHY</a:t>
            </a:r>
          </a:p>
          <a:p>
            <a:r>
              <a:rPr lang="en-US" b="1" dirty="0">
                <a:solidFill>
                  <a:schemeClr val="tx1"/>
                </a:solidFill>
              </a:rPr>
              <a:t>WHAT IS IMAGE STEGANOGRAPHY</a:t>
            </a:r>
          </a:p>
          <a:p>
            <a:r>
              <a:rPr lang="en-IN" b="1" dirty="0">
                <a:solidFill>
                  <a:schemeClr val="tx1"/>
                </a:solidFill>
              </a:rPr>
              <a:t>DIFFERENCE BETWEEN STEGANOGRAPHY,CRYPTOGRAPHY,WATERMARKING</a:t>
            </a:r>
          </a:p>
          <a:p>
            <a:r>
              <a:rPr lang="en-IN" b="1" dirty="0">
                <a:solidFill>
                  <a:schemeClr val="tx1"/>
                </a:solidFill>
              </a:rPr>
              <a:t>WORKING</a:t>
            </a:r>
          </a:p>
          <a:p>
            <a:r>
              <a:rPr lang="en-IN" b="1" dirty="0">
                <a:solidFill>
                  <a:schemeClr val="tx1"/>
                </a:solidFill>
              </a:rPr>
              <a:t>AES ALGORITHM APPROACH</a:t>
            </a:r>
          </a:p>
          <a:p>
            <a:r>
              <a:rPr lang="en-IN" b="1" dirty="0">
                <a:solidFill>
                  <a:schemeClr val="tx1"/>
                </a:solidFill>
              </a:rPr>
              <a:t>STEPS INVOLVED IN IMAGE ENHANCING</a:t>
            </a:r>
          </a:p>
          <a:p>
            <a:r>
              <a:rPr lang="en-IN" b="1" dirty="0">
                <a:solidFill>
                  <a:schemeClr val="tx1"/>
                </a:solidFill>
              </a:rPr>
              <a:t>WORK FLOW</a:t>
            </a:r>
          </a:p>
          <a:p>
            <a:r>
              <a:rPr lang="en-IN" b="1" dirty="0">
                <a:solidFill>
                  <a:schemeClr val="tx1"/>
                </a:solidFill>
              </a:rPr>
              <a:t>APPLICATIONS</a:t>
            </a:r>
          </a:p>
          <a:p>
            <a:r>
              <a:rPr lang="en-IN" b="1" dirty="0">
                <a:solidFill>
                  <a:schemeClr val="tx1"/>
                </a:solidFill>
              </a:rPr>
              <a:t>ADVANATAGES OVER CRYPTOGRAPHY</a:t>
            </a:r>
          </a:p>
          <a:p>
            <a:r>
              <a:rPr lang="en-IN" b="1" dirty="0">
                <a:solidFill>
                  <a:schemeClr val="tx1"/>
                </a:solidFill>
              </a:rPr>
              <a:t>CONCLUSION </a:t>
            </a:r>
          </a:p>
          <a:p>
            <a:r>
              <a:rPr lang="en-IN" b="1" dirty="0">
                <a:solidFill>
                  <a:schemeClr val="tx1"/>
                </a:solidFill>
              </a:rPr>
              <a:t>FUTURE SCOPE</a:t>
            </a:r>
          </a:p>
          <a:p>
            <a:endParaRPr lang="en-IN" dirty="0"/>
          </a:p>
          <a:p>
            <a:endParaRPr lang="en-IN" dirty="0"/>
          </a:p>
          <a:p>
            <a:endParaRPr lang="en-IN" dirty="0"/>
          </a:p>
          <a:p>
            <a:endParaRPr lang="en-US" dirty="0"/>
          </a:p>
        </p:txBody>
      </p:sp>
    </p:spTree>
    <p:extLst>
      <p:ext uri="{BB962C8B-B14F-4D97-AF65-F5344CB8AC3E}">
        <p14:creationId xmlns="" xmlns:p14="http://schemas.microsoft.com/office/powerpoint/2010/main" val="15637568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0EC180-7292-43B0-B1FA-2883BC697AD5}"/>
              </a:ext>
            </a:extLst>
          </p:cNvPr>
          <p:cNvSpPr>
            <a:spLocks noGrp="1"/>
          </p:cNvSpPr>
          <p:nvPr>
            <p:ph type="title"/>
          </p:nvPr>
        </p:nvSpPr>
        <p:spPr>
          <a:xfrm>
            <a:off x="1782147" y="624110"/>
            <a:ext cx="9722465" cy="980755"/>
          </a:xfrm>
        </p:spPr>
        <p:txBody>
          <a:bodyPr/>
          <a:lstStyle/>
          <a:p>
            <a:r>
              <a:rPr lang="en-US" b="1" dirty="0">
                <a:solidFill>
                  <a:srgbClr val="0070C0"/>
                </a:solidFill>
              </a:rPr>
              <a:t>PROBLEM </a:t>
            </a:r>
            <a:r>
              <a:rPr lang="en-US" b="1" dirty="0" smtClean="0">
                <a:solidFill>
                  <a:srgbClr val="0070C0"/>
                </a:solidFill>
              </a:rPr>
              <a:t>STATEMENT</a:t>
            </a:r>
            <a:endParaRPr lang="en-IN" b="1" dirty="0">
              <a:solidFill>
                <a:srgbClr val="0070C0"/>
              </a:solidFill>
            </a:endParaRPr>
          </a:p>
        </p:txBody>
      </p:sp>
      <p:sp>
        <p:nvSpPr>
          <p:cNvPr id="3" name="Content Placeholder 2">
            <a:extLst>
              <a:ext uri="{FF2B5EF4-FFF2-40B4-BE49-F238E27FC236}">
                <a16:creationId xmlns="" xmlns:a16="http://schemas.microsoft.com/office/drawing/2014/main" id="{E753F112-EC6A-4BB6-A91F-514C59B673BF}"/>
              </a:ext>
            </a:extLst>
          </p:cNvPr>
          <p:cNvSpPr>
            <a:spLocks noGrp="1"/>
          </p:cNvSpPr>
          <p:nvPr>
            <p:ph idx="1"/>
          </p:nvPr>
        </p:nvSpPr>
        <p:spPr>
          <a:xfrm>
            <a:off x="1894114" y="1847461"/>
            <a:ext cx="9041364" cy="4063761"/>
          </a:xfrm>
        </p:spPr>
        <p:txBody>
          <a:bodyPr/>
          <a:lstStyle/>
          <a:p>
            <a:pPr>
              <a:buSzPct val="110000"/>
              <a:buFont typeface="Wingdings" panose="05000000000000000000" pitchFamily="2" charset="2"/>
              <a:buChar char="q"/>
            </a:pPr>
            <a:r>
              <a:rPr lang="en-US" b="1" dirty="0">
                <a:solidFill>
                  <a:schemeClr val="tx1"/>
                </a:solidFill>
                <a:ea typeface="Gadugi" panose="020B0502040204020203" pitchFamily="34" charset="0"/>
              </a:rPr>
              <a:t>We know that email service providers sell our data to third party companies for their usage and profits. </a:t>
            </a:r>
          </a:p>
          <a:p>
            <a:pPr>
              <a:buSzPct val="110000"/>
              <a:buFont typeface="Wingdings" panose="05000000000000000000" pitchFamily="2" charset="2"/>
              <a:buChar char="q"/>
            </a:pPr>
            <a:r>
              <a:rPr lang="en-US" b="1" dirty="0">
                <a:solidFill>
                  <a:schemeClr val="tx1"/>
                </a:solidFill>
                <a:ea typeface="Gadugi" panose="020B0502040204020203" pitchFamily="34" charset="0"/>
              </a:rPr>
              <a:t>In today’s scenario, security is a major concern while transmitting any information over the network.</a:t>
            </a:r>
          </a:p>
          <a:p>
            <a:pPr>
              <a:buSzPct val="110000"/>
              <a:buFont typeface="Wingdings" panose="05000000000000000000" pitchFamily="2" charset="2"/>
              <a:buChar char="q"/>
            </a:pPr>
            <a:r>
              <a:rPr lang="en-US" b="1" dirty="0">
                <a:solidFill>
                  <a:schemeClr val="tx1"/>
                </a:solidFill>
                <a:ea typeface="Gadugi" panose="020B0502040204020203" pitchFamily="34" charset="0"/>
              </a:rPr>
              <a:t> Security provided by the network is insufficient with the increasing rates of cybercrimes. Therefore, we need employ other techniques to carefully send our data over the network.</a:t>
            </a:r>
          </a:p>
          <a:p>
            <a:pPr>
              <a:buSzPct val="110000"/>
              <a:buFont typeface="Wingdings" panose="05000000000000000000" pitchFamily="2" charset="2"/>
              <a:buChar char="q"/>
            </a:pPr>
            <a:r>
              <a:rPr lang="en-US" b="1" dirty="0">
                <a:solidFill>
                  <a:schemeClr val="tx1"/>
                </a:solidFill>
                <a:ea typeface="Gadugi" panose="020B0502040204020203" pitchFamily="34" charset="0"/>
              </a:rPr>
              <a:t> In this project, we explore a number of security techniques that can be combined together to ensure higher levels of security to our data.</a:t>
            </a:r>
            <a:endParaRPr lang="en-IN" b="1" dirty="0">
              <a:solidFill>
                <a:schemeClr val="tx1"/>
              </a:solidFill>
              <a:ea typeface="Gadugi" panose="020B0502040204020203" pitchFamily="34" charset="0"/>
            </a:endParaRPr>
          </a:p>
          <a:p>
            <a:endParaRPr lang="en-IN" dirty="0"/>
          </a:p>
        </p:txBody>
      </p:sp>
    </p:spTree>
    <p:extLst>
      <p:ext uri="{BB962C8B-B14F-4D97-AF65-F5344CB8AC3E}">
        <p14:creationId xmlns="" xmlns:p14="http://schemas.microsoft.com/office/powerpoint/2010/main" val="23273240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B73DFE-970A-F046-98DC-4E372EAB37D8}"/>
              </a:ext>
            </a:extLst>
          </p:cNvPr>
          <p:cNvSpPr>
            <a:spLocks noGrp="1"/>
          </p:cNvSpPr>
          <p:nvPr>
            <p:ph type="title"/>
          </p:nvPr>
        </p:nvSpPr>
        <p:spPr>
          <a:xfrm>
            <a:off x="2108719" y="624110"/>
            <a:ext cx="9395894" cy="1280890"/>
          </a:xfrm>
        </p:spPr>
        <p:txBody>
          <a:bodyPr/>
          <a:lstStyle/>
          <a:p>
            <a:r>
              <a:rPr lang="en-IN" b="1" dirty="0">
                <a:solidFill>
                  <a:srgbClr val="0070C0"/>
                </a:solidFill>
              </a:rPr>
              <a:t>INTRODUCTION</a:t>
            </a:r>
            <a:r>
              <a:rPr lang="en-IN" b="1" dirty="0">
                <a:solidFill>
                  <a:srgbClr val="0042C7"/>
                </a:solidFill>
              </a:rPr>
              <a:t> </a:t>
            </a:r>
            <a:endParaRPr lang="en-US" b="1" dirty="0">
              <a:solidFill>
                <a:srgbClr val="0042C7"/>
              </a:solidFill>
            </a:endParaRPr>
          </a:p>
        </p:txBody>
      </p:sp>
      <p:sp>
        <p:nvSpPr>
          <p:cNvPr id="5" name="Content Placeholder 4">
            <a:extLst>
              <a:ext uri="{FF2B5EF4-FFF2-40B4-BE49-F238E27FC236}">
                <a16:creationId xmlns="" xmlns:a16="http://schemas.microsoft.com/office/drawing/2014/main" id="{1D0D5940-FD9C-B14C-92A5-6DFF2FEA43A7}"/>
              </a:ext>
            </a:extLst>
          </p:cNvPr>
          <p:cNvSpPr>
            <a:spLocks noGrp="1"/>
          </p:cNvSpPr>
          <p:nvPr>
            <p:ph idx="1"/>
          </p:nvPr>
        </p:nvSpPr>
        <p:spPr>
          <a:xfrm>
            <a:off x="2245360" y="1639077"/>
            <a:ext cx="9395894" cy="4131803"/>
          </a:xfrm>
        </p:spPr>
        <p:txBody>
          <a:bodyPr>
            <a:normAutofit fontScale="92500"/>
          </a:bodyPr>
          <a:lstStyle/>
          <a:p>
            <a:pPr>
              <a:buFont typeface="Courier New" panose="02070309020205020404" pitchFamily="49" charset="0"/>
              <a:buChar char="o"/>
            </a:pPr>
            <a:r>
              <a:rPr lang="en-US" sz="2000" b="1" dirty="0">
                <a:solidFill>
                  <a:schemeClr val="tx1"/>
                </a:solidFill>
                <a:latin typeface="Gadugi" panose="020B0502040204020203" pitchFamily="34" charset="0"/>
                <a:ea typeface="Gadugi" panose="020B0502040204020203" pitchFamily="34" charset="0"/>
              </a:rPr>
              <a:t>In today’s world of growing technology security is of atmost concern. With the increase in cyber crime, providing only network security is not sufficient.</a:t>
            </a:r>
          </a:p>
          <a:p>
            <a:pPr>
              <a:buFont typeface="Courier New" panose="02070309020205020404" pitchFamily="49" charset="0"/>
              <a:buChar char="o"/>
            </a:pPr>
            <a:r>
              <a:rPr lang="en-US" sz="2000" b="1" dirty="0">
                <a:solidFill>
                  <a:schemeClr val="tx1"/>
                </a:solidFill>
                <a:latin typeface="Gadugi" panose="020B0502040204020203" pitchFamily="34" charset="0"/>
                <a:ea typeface="Gadugi" panose="020B0502040204020203" pitchFamily="34" charset="0"/>
              </a:rPr>
              <a:t> Security provided to images like blue print of company projects , secret images of concern to the army or of company’s interest, using image steganography and stitching is beneficial. </a:t>
            </a:r>
          </a:p>
          <a:p>
            <a:pPr>
              <a:buFont typeface="Courier New" panose="02070309020205020404" pitchFamily="49" charset="0"/>
              <a:buChar char="o"/>
            </a:pPr>
            <a:r>
              <a:rPr lang="en-US" sz="2000" b="1" dirty="0">
                <a:solidFill>
                  <a:schemeClr val="tx1"/>
                </a:solidFill>
                <a:latin typeface="Gadugi" panose="020B0502040204020203" pitchFamily="34" charset="0"/>
                <a:ea typeface="Gadugi" panose="020B0502040204020203" pitchFamily="34" charset="0"/>
              </a:rPr>
              <a:t>As the text message is encrypted using AES algorithm and embedded in a part of the image the text message is difficult to find. More over since the secret image is broken down into parts and then sent to the receiver. This makes it difficult for the trespassers to get access to all the parts of the images at once. </a:t>
            </a:r>
          </a:p>
          <a:p>
            <a:pPr>
              <a:buFont typeface="Courier New" panose="02070309020205020404" pitchFamily="49" charset="0"/>
              <a:buChar char="o"/>
            </a:pPr>
            <a:r>
              <a:rPr lang="en-US" sz="2000" b="1" dirty="0">
                <a:solidFill>
                  <a:schemeClr val="tx1"/>
                </a:solidFill>
                <a:latin typeface="Gadugi" panose="020B0502040204020203" pitchFamily="34" charset="0"/>
                <a:ea typeface="Gadugi" panose="020B0502040204020203" pitchFamily="34" charset="0"/>
              </a:rPr>
              <a:t>Thus increasing the security to a much needed higher level. This makes it becomes highly difficult for </a:t>
            </a:r>
            <a:r>
              <a:rPr lang="en-IN" sz="2000" b="1" dirty="0">
                <a:solidFill>
                  <a:schemeClr val="tx1"/>
                </a:solidFill>
                <a:latin typeface="Gadugi" panose="020B0502040204020203" pitchFamily="34" charset="0"/>
                <a:ea typeface="Gadugi" panose="020B0502040204020203" pitchFamily="34" charset="0"/>
              </a:rPr>
              <a:t>the intruder</a:t>
            </a:r>
            <a:r>
              <a:rPr lang="en-US" sz="2000" b="1" dirty="0">
                <a:solidFill>
                  <a:schemeClr val="tx1"/>
                </a:solidFill>
                <a:latin typeface="Gadugi" panose="020B0502040204020203" pitchFamily="34" charset="0"/>
                <a:ea typeface="Gadugi" panose="020B0502040204020203" pitchFamily="34" charset="0"/>
              </a:rPr>
              <a:t> to detect and decode the document. </a:t>
            </a:r>
          </a:p>
        </p:txBody>
      </p:sp>
    </p:spTree>
    <p:extLst>
      <p:ext uri="{BB962C8B-B14F-4D97-AF65-F5344CB8AC3E}">
        <p14:creationId xmlns="" xmlns:p14="http://schemas.microsoft.com/office/powerpoint/2010/main" val="3034900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4FD9B7-9BC5-4124-8961-22047B48651C}"/>
              </a:ext>
            </a:extLst>
          </p:cNvPr>
          <p:cNvSpPr>
            <a:spLocks noGrp="1"/>
          </p:cNvSpPr>
          <p:nvPr>
            <p:ph type="title"/>
          </p:nvPr>
        </p:nvSpPr>
        <p:spPr>
          <a:xfrm>
            <a:off x="1651519" y="624110"/>
            <a:ext cx="9853094" cy="952763"/>
          </a:xfrm>
        </p:spPr>
        <p:txBody>
          <a:bodyPr/>
          <a:lstStyle/>
          <a:p>
            <a:r>
              <a:rPr lang="en-US" b="1" dirty="0">
                <a:solidFill>
                  <a:srgbClr val="0070C0"/>
                </a:solidFill>
              </a:rPr>
              <a:t>WHAT IS STEGANOGRAPHY</a:t>
            </a:r>
            <a:r>
              <a:rPr lang="en-US" b="1" dirty="0">
                <a:solidFill>
                  <a:srgbClr val="00B0F0"/>
                </a:solidFill>
              </a:rPr>
              <a:t> </a:t>
            </a:r>
            <a:r>
              <a:rPr lang="en-US" b="1" dirty="0">
                <a:solidFill>
                  <a:srgbClr val="0070C0"/>
                </a:solidFill>
              </a:rPr>
              <a:t>?</a:t>
            </a:r>
            <a:endParaRPr lang="en-IN" dirty="0">
              <a:solidFill>
                <a:srgbClr val="0070C0"/>
              </a:solidFill>
            </a:endParaRPr>
          </a:p>
        </p:txBody>
      </p:sp>
      <p:sp>
        <p:nvSpPr>
          <p:cNvPr id="3" name="Content Placeholder 2">
            <a:extLst>
              <a:ext uri="{FF2B5EF4-FFF2-40B4-BE49-F238E27FC236}">
                <a16:creationId xmlns="" xmlns:a16="http://schemas.microsoft.com/office/drawing/2014/main" id="{5DC9AB1C-F90F-41E6-91FA-450CEF6B088B}"/>
              </a:ext>
            </a:extLst>
          </p:cNvPr>
          <p:cNvSpPr>
            <a:spLocks noGrp="1"/>
          </p:cNvSpPr>
          <p:nvPr>
            <p:ph idx="1"/>
          </p:nvPr>
        </p:nvSpPr>
        <p:spPr>
          <a:xfrm>
            <a:off x="1931437" y="2133600"/>
            <a:ext cx="9339943" cy="4463143"/>
          </a:xfrm>
        </p:spPr>
        <p:txBody>
          <a:bodyPr>
            <a:normAutofit/>
          </a:bodyPr>
          <a:lstStyle/>
          <a:p>
            <a:r>
              <a:rPr lang="en-US" sz="2400" b="1" dirty="0">
                <a:solidFill>
                  <a:schemeClr val="tx1"/>
                </a:solidFill>
              </a:rPr>
              <a:t>Steganography is the art and science of writing hidden messages in such a way that no one, apart from the sender and intended recipient, suspects the existence of the message</a:t>
            </a:r>
            <a:r>
              <a:rPr lang="en-US" sz="2400" dirty="0">
                <a:solidFill>
                  <a:schemeClr val="tx1"/>
                </a:solidFill>
              </a:rPr>
              <a:t>. </a:t>
            </a:r>
            <a:endParaRPr lang="en-IN" sz="2400" dirty="0">
              <a:solidFill>
                <a:schemeClr val="tx1"/>
              </a:solidFill>
            </a:endParaRPr>
          </a:p>
        </p:txBody>
      </p:sp>
      <p:pic>
        <p:nvPicPr>
          <p:cNvPr id="5" name="Picture 4">
            <a:extLst>
              <a:ext uri="{FF2B5EF4-FFF2-40B4-BE49-F238E27FC236}">
                <a16:creationId xmlns="" xmlns:a16="http://schemas.microsoft.com/office/drawing/2014/main" id="{B1BD7F06-13A0-4A37-BFD3-A015DB8C6276}"/>
              </a:ext>
            </a:extLst>
          </p:cNvPr>
          <p:cNvPicPr>
            <a:picLocks noChangeAspect="1"/>
          </p:cNvPicPr>
          <p:nvPr/>
        </p:nvPicPr>
        <p:blipFill rotWithShape="1">
          <a:blip r:embed="rId3"/>
          <a:srcRect l="34209" t="37687" r="21250" b="16190"/>
          <a:stretch/>
        </p:blipFill>
        <p:spPr>
          <a:xfrm>
            <a:off x="4730621" y="3433666"/>
            <a:ext cx="5430416" cy="2733869"/>
          </a:xfrm>
          <a:prstGeom prst="rect">
            <a:avLst/>
          </a:prstGeom>
          <a:ln>
            <a:noFill/>
          </a:ln>
          <a:effectLst>
            <a:softEdge rad="112500"/>
          </a:effectLst>
        </p:spPr>
      </p:pic>
    </p:spTree>
    <p:extLst>
      <p:ext uri="{BB962C8B-B14F-4D97-AF65-F5344CB8AC3E}">
        <p14:creationId xmlns="" xmlns:p14="http://schemas.microsoft.com/office/powerpoint/2010/main" val="2341646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450210-B2DC-47A0-882D-8CEFE3DC4F89}"/>
              </a:ext>
            </a:extLst>
          </p:cNvPr>
          <p:cNvSpPr>
            <a:spLocks noGrp="1"/>
          </p:cNvSpPr>
          <p:nvPr>
            <p:ph type="title"/>
          </p:nvPr>
        </p:nvSpPr>
        <p:spPr>
          <a:xfrm>
            <a:off x="1800809" y="419878"/>
            <a:ext cx="9703804" cy="867746"/>
          </a:xfrm>
        </p:spPr>
        <p:txBody>
          <a:bodyPr/>
          <a:lstStyle/>
          <a:p>
            <a:r>
              <a:rPr lang="en-IN" b="1" dirty="0">
                <a:solidFill>
                  <a:srgbClr val="0070C0"/>
                </a:solidFill>
              </a:rPr>
              <a:t>WHAT IS IMAGE STEGANOGRAPHY?</a:t>
            </a:r>
          </a:p>
        </p:txBody>
      </p:sp>
      <p:sp>
        <p:nvSpPr>
          <p:cNvPr id="3" name="Content Placeholder 2">
            <a:extLst>
              <a:ext uri="{FF2B5EF4-FFF2-40B4-BE49-F238E27FC236}">
                <a16:creationId xmlns="" xmlns:a16="http://schemas.microsoft.com/office/drawing/2014/main" id="{0C0EF41A-C5EF-4F0F-959F-B8422E16AA58}"/>
              </a:ext>
            </a:extLst>
          </p:cNvPr>
          <p:cNvSpPr>
            <a:spLocks noGrp="1"/>
          </p:cNvSpPr>
          <p:nvPr>
            <p:ph idx="1"/>
          </p:nvPr>
        </p:nvSpPr>
        <p:spPr>
          <a:xfrm>
            <a:off x="1390261" y="1604865"/>
            <a:ext cx="9703805" cy="4306357"/>
          </a:xfrm>
        </p:spPr>
        <p:txBody>
          <a:bodyPr>
            <a:normAutofit/>
          </a:bodyPr>
          <a:lstStyle/>
          <a:p>
            <a:r>
              <a:rPr lang="en-US" sz="3200" b="1" dirty="0">
                <a:solidFill>
                  <a:schemeClr val="tx1"/>
                </a:solidFill>
              </a:rPr>
              <a:t>Image Steganography is the technique of hiding the data within the image in such a way that prevents the unintended user from the detection of the hidden messages or data.</a:t>
            </a:r>
            <a:endParaRPr lang="en-IN" sz="3200" b="1" dirty="0">
              <a:solidFill>
                <a:schemeClr val="tx1"/>
              </a:solidFill>
            </a:endParaRPr>
          </a:p>
        </p:txBody>
      </p:sp>
      <p:pic>
        <p:nvPicPr>
          <p:cNvPr id="5" name="Picture 4">
            <a:extLst>
              <a:ext uri="{FF2B5EF4-FFF2-40B4-BE49-F238E27FC236}">
                <a16:creationId xmlns="" xmlns:a16="http://schemas.microsoft.com/office/drawing/2014/main" id="{1FBE98AF-D48E-4494-A4C4-6D15A2EF4B90}"/>
              </a:ext>
            </a:extLst>
          </p:cNvPr>
          <p:cNvPicPr>
            <a:picLocks noChangeAspect="1"/>
          </p:cNvPicPr>
          <p:nvPr/>
        </p:nvPicPr>
        <p:blipFill rotWithShape="1">
          <a:blip r:embed="rId2"/>
          <a:srcRect l="35893" t="30752" r="21020" b="38502"/>
          <a:stretch/>
        </p:blipFill>
        <p:spPr>
          <a:xfrm>
            <a:off x="1740455" y="3968885"/>
            <a:ext cx="5642837" cy="2259578"/>
          </a:xfrm>
          <a:prstGeom prst="rect">
            <a:avLst/>
          </a:prstGeom>
          <a:ln>
            <a:noFill/>
          </a:ln>
          <a:effectLst>
            <a:softEdge rad="112500"/>
          </a:effectLst>
        </p:spPr>
      </p:pic>
      <p:pic>
        <p:nvPicPr>
          <p:cNvPr id="7" name="Picture 6">
            <a:extLst>
              <a:ext uri="{FF2B5EF4-FFF2-40B4-BE49-F238E27FC236}">
                <a16:creationId xmlns="" xmlns:a16="http://schemas.microsoft.com/office/drawing/2014/main" id="{0A22F527-CDB2-4D25-BFB9-73501BB9AD08}"/>
              </a:ext>
            </a:extLst>
          </p:cNvPr>
          <p:cNvPicPr>
            <a:picLocks noChangeAspect="1"/>
          </p:cNvPicPr>
          <p:nvPr/>
        </p:nvPicPr>
        <p:blipFill rotWithShape="1">
          <a:blip r:embed="rId3"/>
          <a:srcRect l="35505" t="16596" r="21408" b="47092"/>
          <a:stretch/>
        </p:blipFill>
        <p:spPr>
          <a:xfrm>
            <a:off x="7383292" y="4119943"/>
            <a:ext cx="3848945" cy="2108520"/>
          </a:xfrm>
          <a:prstGeom prst="rect">
            <a:avLst/>
          </a:prstGeom>
          <a:ln>
            <a:noFill/>
          </a:ln>
          <a:effectLst>
            <a:softEdge rad="112500"/>
          </a:effectLst>
        </p:spPr>
      </p:pic>
    </p:spTree>
    <p:extLst>
      <p:ext uri="{BB962C8B-B14F-4D97-AF65-F5344CB8AC3E}">
        <p14:creationId xmlns="" xmlns:p14="http://schemas.microsoft.com/office/powerpoint/2010/main" val="1993779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01C66E-F7E2-4B6B-9D20-FC876BE1F739}"/>
              </a:ext>
            </a:extLst>
          </p:cNvPr>
          <p:cNvSpPr>
            <a:spLocks noGrp="1"/>
          </p:cNvSpPr>
          <p:nvPr>
            <p:ph type="title"/>
          </p:nvPr>
        </p:nvSpPr>
        <p:spPr>
          <a:xfrm>
            <a:off x="1721797" y="624110"/>
            <a:ext cx="9782816" cy="1280890"/>
          </a:xfrm>
        </p:spPr>
        <p:txBody>
          <a:bodyPr>
            <a:normAutofit/>
          </a:bodyPr>
          <a:lstStyle/>
          <a:p>
            <a:r>
              <a:rPr lang="en-US" sz="2800" b="1" dirty="0">
                <a:solidFill>
                  <a:srgbClr val="0070C0"/>
                </a:solidFill>
              </a:rPr>
              <a:t>DIFFERENCE </a:t>
            </a:r>
            <a:r>
              <a:rPr lang="en-US" sz="2800" b="1" dirty="0" smtClean="0">
                <a:solidFill>
                  <a:srgbClr val="0070C0"/>
                </a:solidFill>
              </a:rPr>
              <a:t>BETWEEN</a:t>
            </a:r>
            <a:br>
              <a:rPr lang="en-US" sz="2800" b="1" dirty="0" smtClean="0">
                <a:solidFill>
                  <a:srgbClr val="0070C0"/>
                </a:solidFill>
              </a:rPr>
            </a:br>
            <a:r>
              <a:rPr lang="en-US" sz="2800" b="1" dirty="0" smtClean="0">
                <a:solidFill>
                  <a:srgbClr val="00B0F0"/>
                </a:solidFill>
              </a:rPr>
              <a:t>CRYPTOGRAPY</a:t>
            </a:r>
            <a:r>
              <a:rPr lang="en-US" sz="2800" b="1" dirty="0" smtClean="0">
                <a:solidFill>
                  <a:srgbClr val="0070C0"/>
                </a:solidFill>
              </a:rPr>
              <a:t>,</a:t>
            </a:r>
            <a:r>
              <a:rPr lang="en-US" sz="2800" b="1" dirty="0" smtClean="0">
                <a:solidFill>
                  <a:srgbClr val="00B0F0"/>
                </a:solidFill>
              </a:rPr>
              <a:t> </a:t>
            </a:r>
            <a:r>
              <a:rPr lang="en-US" sz="2800" b="1" dirty="0" smtClean="0">
                <a:solidFill>
                  <a:schemeClr val="bg2">
                    <a:lumMod val="50000"/>
                  </a:schemeClr>
                </a:solidFill>
              </a:rPr>
              <a:t>STEGANOGRAPHY</a:t>
            </a:r>
            <a:r>
              <a:rPr lang="en-US" sz="2800" b="1" dirty="0" smtClean="0">
                <a:solidFill>
                  <a:srgbClr val="0070C0"/>
                </a:solidFill>
              </a:rPr>
              <a:t>,</a:t>
            </a:r>
            <a:r>
              <a:rPr lang="en-US" sz="2800" b="1" dirty="0" smtClean="0">
                <a:solidFill>
                  <a:srgbClr val="7030A0"/>
                </a:solidFill>
              </a:rPr>
              <a:t>WATERMARKING</a:t>
            </a:r>
            <a:r>
              <a:rPr lang="en-US" sz="2800" b="1" dirty="0" smtClean="0">
                <a:solidFill>
                  <a:srgbClr val="00B0F0"/>
                </a:solidFill>
              </a:rPr>
              <a:t> </a:t>
            </a:r>
            <a:r>
              <a:rPr lang="en-US" sz="2800" b="1" dirty="0">
                <a:solidFill>
                  <a:srgbClr val="0070C0"/>
                </a:solidFill>
              </a:rPr>
              <a:t>:</a:t>
            </a:r>
            <a:endParaRPr lang="en-IN" sz="2800" b="1" dirty="0">
              <a:solidFill>
                <a:srgbClr val="0070C0"/>
              </a:solidFill>
            </a:endParaRPr>
          </a:p>
        </p:txBody>
      </p:sp>
      <p:pic>
        <p:nvPicPr>
          <p:cNvPr id="2050" name="Picture 2">
            <a:extLst>
              <a:ext uri="{FF2B5EF4-FFF2-40B4-BE49-F238E27FC236}">
                <a16:creationId xmlns="" xmlns:a16="http://schemas.microsoft.com/office/drawing/2014/main" id="{0D4F534E-F619-483E-8A97-CBB36404C22A}"/>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809345" y="1905000"/>
            <a:ext cx="9286258" cy="4223425"/>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144435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7F348D-9A7F-4D15-BF00-10DAB94B1F63}"/>
              </a:ext>
            </a:extLst>
          </p:cNvPr>
          <p:cNvSpPr>
            <a:spLocks noGrp="1"/>
          </p:cNvSpPr>
          <p:nvPr>
            <p:ph type="title"/>
          </p:nvPr>
        </p:nvSpPr>
        <p:spPr>
          <a:xfrm>
            <a:off x="1874467" y="530804"/>
            <a:ext cx="2352299" cy="94347"/>
          </a:xfrm>
        </p:spPr>
        <p:txBody>
          <a:bodyPr>
            <a:normAutofit fontScale="90000"/>
          </a:bodyPr>
          <a:lstStyle/>
          <a:p>
            <a:r>
              <a:rPr lang="en-US" b="1" dirty="0" smtClean="0">
                <a:solidFill>
                  <a:srgbClr val="0070C0"/>
                </a:solidFill>
              </a:rPr>
              <a:t>WORKING</a:t>
            </a:r>
            <a:endParaRPr lang="en-IN" b="1" dirty="0">
              <a:solidFill>
                <a:srgbClr val="0070C0"/>
              </a:solidFill>
            </a:endParaRPr>
          </a:p>
        </p:txBody>
      </p:sp>
      <p:sp>
        <p:nvSpPr>
          <p:cNvPr id="3" name="Content Placeholder 2">
            <a:extLst>
              <a:ext uri="{FF2B5EF4-FFF2-40B4-BE49-F238E27FC236}">
                <a16:creationId xmlns="" xmlns:a16="http://schemas.microsoft.com/office/drawing/2014/main" id="{C3ECFA98-FFDE-4C72-80FB-7A2B058E2B75}"/>
              </a:ext>
            </a:extLst>
          </p:cNvPr>
          <p:cNvSpPr>
            <a:spLocks noGrp="1"/>
          </p:cNvSpPr>
          <p:nvPr>
            <p:ph idx="1"/>
          </p:nvPr>
        </p:nvSpPr>
        <p:spPr>
          <a:xfrm>
            <a:off x="2589212" y="1073021"/>
            <a:ext cx="8542208" cy="5337110"/>
          </a:xfrm>
        </p:spPr>
        <p:txBody>
          <a:bodyPr>
            <a:noAutofit/>
          </a:bodyPr>
          <a:lstStyle/>
          <a:p>
            <a:pPr>
              <a:buFont typeface="Courier New" panose="02070309020205020404" pitchFamily="49" charset="0"/>
              <a:buChar char="o"/>
            </a:pPr>
            <a:r>
              <a:rPr lang="en-US" b="1" dirty="0">
                <a:solidFill>
                  <a:schemeClr val="tx1"/>
                </a:solidFill>
                <a:ea typeface="Gadugi" panose="020B0502040204020203" pitchFamily="34" charset="0"/>
              </a:rPr>
              <a:t>The secret message is encrypted using AES algorithm while the secret image is normally hidden using LSB based image steganography.</a:t>
            </a:r>
          </a:p>
          <a:p>
            <a:pPr>
              <a:buFont typeface="Courier New" panose="02070309020205020404" pitchFamily="49" charset="0"/>
              <a:buChar char="o"/>
            </a:pPr>
            <a:r>
              <a:rPr lang="en-US" b="1" dirty="0">
                <a:solidFill>
                  <a:schemeClr val="tx1"/>
                </a:solidFill>
                <a:ea typeface="Gadugi" panose="020B0502040204020203" pitchFamily="34" charset="0"/>
              </a:rPr>
              <a:t> This makes things easier for a malicious third party user to use methods such as brute force to extract the secret image from the stego image during the transmission of the image over a communication network.</a:t>
            </a:r>
          </a:p>
          <a:p>
            <a:pPr>
              <a:buFont typeface="Courier New" panose="02070309020205020404" pitchFamily="49" charset="0"/>
              <a:buChar char="o"/>
            </a:pPr>
            <a:r>
              <a:rPr lang="en-US" b="1" dirty="0">
                <a:solidFill>
                  <a:schemeClr val="tx1"/>
                </a:solidFill>
                <a:ea typeface="Gadugi" panose="020B0502040204020203" pitchFamily="34" charset="0"/>
              </a:rPr>
              <a:t> Hence, in our implementation, we encrypted the secret image using AES algorithm and hid the secret text using LSB based image steganography in this encrypted image. </a:t>
            </a:r>
          </a:p>
          <a:p>
            <a:pPr>
              <a:buFont typeface="Courier New" panose="02070309020205020404" pitchFamily="49" charset="0"/>
              <a:buChar char="o"/>
            </a:pPr>
            <a:r>
              <a:rPr lang="en-US" b="1" dirty="0">
                <a:solidFill>
                  <a:schemeClr val="tx1"/>
                </a:solidFill>
                <a:ea typeface="Gadugi" panose="020B0502040204020203" pitchFamily="34" charset="0"/>
              </a:rPr>
              <a:t>The paper proposes using Panorama Image Stitching to stitch the images sent in parts. This requires all image blocks to have overlapping content.</a:t>
            </a:r>
          </a:p>
          <a:p>
            <a:pPr>
              <a:buFont typeface="Courier New" panose="02070309020205020404" pitchFamily="49" charset="0"/>
              <a:buChar char="o"/>
            </a:pPr>
            <a:r>
              <a:rPr lang="en-US" b="1" dirty="0">
                <a:solidFill>
                  <a:schemeClr val="tx1"/>
                </a:solidFill>
                <a:ea typeface="Gadugi" panose="020B0502040204020203" pitchFamily="34" charset="0"/>
              </a:rPr>
              <a:t>Stitching the images using panoramic stitching would result in an image which has its constituent bits modified, thus leading to loss in information in terms of the secret image as well as the secret message. </a:t>
            </a:r>
            <a:endParaRPr lang="en-IN" b="1" dirty="0">
              <a:solidFill>
                <a:schemeClr val="tx1"/>
              </a:solidFill>
              <a:ea typeface="Gadugi" panose="020B0502040204020203" pitchFamily="34" charset="0"/>
            </a:endParaRPr>
          </a:p>
        </p:txBody>
      </p:sp>
    </p:spTree>
    <p:extLst>
      <p:ext uri="{BB962C8B-B14F-4D97-AF65-F5344CB8AC3E}">
        <p14:creationId xmlns="" xmlns:p14="http://schemas.microsoft.com/office/powerpoint/2010/main" val="3589302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1876</TotalTime>
  <Words>1101</Words>
  <Application>Microsoft Office PowerPoint</Application>
  <PresentationFormat>Custom</PresentationFormat>
  <Paragraphs>92</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Wisp</vt:lpstr>
      <vt:lpstr> Enhancing Security using  Digital Image Processing</vt:lpstr>
      <vt:lpstr>ABSTRACT </vt:lpstr>
      <vt:lpstr>CONTENTS</vt:lpstr>
      <vt:lpstr>PROBLEM STATEMENT</vt:lpstr>
      <vt:lpstr>INTRODUCTION </vt:lpstr>
      <vt:lpstr>WHAT IS STEGANOGRAPHY ?</vt:lpstr>
      <vt:lpstr>WHAT IS IMAGE STEGANOGRAPHY?</vt:lpstr>
      <vt:lpstr>DIFFERENCE BETWEEN CRYPTOGRAPY, STEGANOGRAPHY,WATERMARKING :</vt:lpstr>
      <vt:lpstr>WORKING</vt:lpstr>
      <vt:lpstr>AES ALGORITHM APPROACH</vt:lpstr>
      <vt:lpstr>STEPS INCLUDED IN IMAGE ENHANCING</vt:lpstr>
      <vt:lpstr>             WORK FLOW</vt:lpstr>
      <vt:lpstr>Slide 13</vt:lpstr>
      <vt:lpstr>Slide 14</vt:lpstr>
      <vt:lpstr>Slide 15</vt:lpstr>
      <vt:lpstr>Applications :</vt:lpstr>
      <vt:lpstr>ADVANTAGES OF STEGANOGRAPHY OVER CRYPTOGRAPHY:</vt:lpstr>
      <vt:lpstr>CONCLUSION</vt:lpstr>
      <vt:lpstr>FUTURE SCOPE </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Shradha Akkapaka</dc:creator>
  <cp:lastModifiedBy>Subha Rao</cp:lastModifiedBy>
  <cp:revision>56</cp:revision>
  <dcterms:modified xsi:type="dcterms:W3CDTF">2021-10-27T02:57:53Z</dcterms:modified>
</cp:coreProperties>
</file>